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59" r:id="rId5"/>
    <p:sldId id="261" r:id="rId6"/>
    <p:sldId id="262" r:id="rId7"/>
    <p:sldId id="263" r:id="rId8"/>
    <p:sldId id="260"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678"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7C31557F-5202-4DB6-A0B6-E7C17AE4AB6D}" type="datetimeFigureOut">
              <a:rPr lang="en-US" smtClean="0"/>
              <a:t>3/2/2022</a:t>
            </a:fld>
            <a:endParaRPr lang="en-US"/>
          </a:p>
        </p:txBody>
      </p:sp>
      <p:sp>
        <p:nvSpPr>
          <p:cNvPr id="5" name="Footer Placeholder 4"/>
          <p:cNvSpPr>
            <a:spLocks noGrp="1"/>
          </p:cNvSpPr>
          <p:nvPr>
            <p:ph type="ftr" sz="quarter" idx="11"/>
          </p:nvPr>
        </p:nvSpPr>
        <p:spPr>
          <a:xfrm>
            <a:off x="1876424" y="5410201"/>
            <a:ext cx="5124886" cy="365125"/>
          </a:xfrm>
        </p:spPr>
        <p:txBody>
          <a:bodyPr/>
          <a:lstStyle/>
          <a:p>
            <a:endParaRPr lang="en-US"/>
          </a:p>
        </p:txBody>
      </p:sp>
      <p:sp>
        <p:nvSpPr>
          <p:cNvPr id="6" name="Slide Number Placeholder 5"/>
          <p:cNvSpPr>
            <a:spLocks noGrp="1"/>
          </p:cNvSpPr>
          <p:nvPr>
            <p:ph type="sldNum" sz="quarter" idx="12"/>
          </p:nvPr>
        </p:nvSpPr>
        <p:spPr>
          <a:xfrm>
            <a:off x="9896911" y="5410199"/>
            <a:ext cx="771089" cy="365125"/>
          </a:xfrm>
        </p:spPr>
        <p:txBody>
          <a:bodyPr/>
          <a:lstStyle/>
          <a:p>
            <a:fld id="{FB949503-D3D2-42E4-BD36-79E48EA03D91}" type="slidenum">
              <a:rPr lang="en-US" smtClean="0"/>
              <a:t>‹#›</a:t>
            </a:fld>
            <a:endParaRPr lang="en-US"/>
          </a:p>
        </p:txBody>
      </p:sp>
    </p:spTree>
    <p:extLst>
      <p:ext uri="{BB962C8B-B14F-4D97-AF65-F5344CB8AC3E}">
        <p14:creationId xmlns:p14="http://schemas.microsoft.com/office/powerpoint/2010/main" val="18159301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C31557F-5202-4DB6-A0B6-E7C17AE4AB6D}" type="datetimeFigureOut">
              <a:rPr lang="en-US" smtClean="0"/>
              <a:t>3/2/2022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949503-D3D2-42E4-BD36-79E48EA03D91}" type="slidenum">
              <a:rPr lang="en-US" smtClean="0"/>
              <a:t>‹#›</a:t>
            </a:fld>
            <a:endParaRPr lang="en-US"/>
          </a:p>
        </p:txBody>
      </p:sp>
    </p:spTree>
    <p:extLst>
      <p:ext uri="{BB962C8B-B14F-4D97-AF65-F5344CB8AC3E}">
        <p14:creationId xmlns:p14="http://schemas.microsoft.com/office/powerpoint/2010/main" val="2068668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C31557F-5202-4DB6-A0B6-E7C17AE4AB6D}" type="datetimeFigureOut">
              <a:rPr lang="en-US" smtClean="0"/>
              <a:t>3/2/2022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949503-D3D2-42E4-BD36-79E48EA03D91}" type="slidenum">
              <a:rPr lang="en-US" smtClean="0"/>
              <a:t>‹#›</a:t>
            </a:fld>
            <a:endParaRPr lang="en-US"/>
          </a:p>
        </p:txBody>
      </p:sp>
    </p:spTree>
    <p:extLst>
      <p:ext uri="{BB962C8B-B14F-4D97-AF65-F5344CB8AC3E}">
        <p14:creationId xmlns:p14="http://schemas.microsoft.com/office/powerpoint/2010/main" val="23088688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C31557F-5202-4DB6-A0B6-E7C17AE4AB6D}" type="datetimeFigureOut">
              <a:rPr lang="en-US" smtClean="0"/>
              <a:t>3/2/2022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949503-D3D2-42E4-BD36-79E48EA03D91}" type="slidenum">
              <a:rPr lang="en-US" smtClean="0"/>
              <a:t>‹#›</a:t>
            </a:fld>
            <a:endParaRPr lang="en-US"/>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0469153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C31557F-5202-4DB6-A0B6-E7C17AE4AB6D}" type="datetimeFigureOut">
              <a:rPr lang="en-US" smtClean="0"/>
              <a:t>3/2/2022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949503-D3D2-42E4-BD36-79E48EA03D91}" type="slidenum">
              <a:rPr lang="en-US" smtClean="0"/>
              <a:t>‹#›</a:t>
            </a:fld>
            <a:endParaRPr lang="en-US"/>
          </a:p>
        </p:txBody>
      </p:sp>
    </p:spTree>
    <p:extLst>
      <p:ext uri="{BB962C8B-B14F-4D97-AF65-F5344CB8AC3E}">
        <p14:creationId xmlns:p14="http://schemas.microsoft.com/office/powerpoint/2010/main" val="40576385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7C31557F-5202-4DB6-A0B6-E7C17AE4AB6D}" type="datetimeFigureOut">
              <a:rPr lang="en-US" smtClean="0"/>
              <a:t>3/2/2022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B949503-D3D2-42E4-BD36-79E48EA03D91}" type="slidenum">
              <a:rPr lang="en-US" smtClean="0"/>
              <a:t>‹#›</a:t>
            </a:fld>
            <a:endParaRPr lang="en-US"/>
          </a:p>
        </p:txBody>
      </p:sp>
    </p:spTree>
    <p:extLst>
      <p:ext uri="{BB962C8B-B14F-4D97-AF65-F5344CB8AC3E}">
        <p14:creationId xmlns:p14="http://schemas.microsoft.com/office/powerpoint/2010/main" val="30834694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7C31557F-5202-4DB6-A0B6-E7C17AE4AB6D}" type="datetimeFigureOut">
              <a:rPr lang="en-US" smtClean="0"/>
              <a:t>3/2/2022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B949503-D3D2-42E4-BD36-79E48EA03D91}" type="slidenum">
              <a:rPr lang="en-US" smtClean="0"/>
              <a:t>‹#›</a:t>
            </a:fld>
            <a:endParaRPr lang="en-US"/>
          </a:p>
        </p:txBody>
      </p:sp>
    </p:spTree>
    <p:extLst>
      <p:ext uri="{BB962C8B-B14F-4D97-AF65-F5344CB8AC3E}">
        <p14:creationId xmlns:p14="http://schemas.microsoft.com/office/powerpoint/2010/main" val="37992764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C31557F-5202-4DB6-A0B6-E7C17AE4AB6D}" type="datetimeFigureOut">
              <a:rPr lang="en-US" smtClean="0"/>
              <a:t>3/2/2022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949503-D3D2-42E4-BD36-79E48EA03D91}" type="slidenum">
              <a:rPr lang="en-US" smtClean="0"/>
              <a:t>‹#›</a:t>
            </a:fld>
            <a:endParaRPr lang="en-US"/>
          </a:p>
        </p:txBody>
      </p:sp>
    </p:spTree>
    <p:extLst>
      <p:ext uri="{BB962C8B-B14F-4D97-AF65-F5344CB8AC3E}">
        <p14:creationId xmlns:p14="http://schemas.microsoft.com/office/powerpoint/2010/main" val="28416484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C31557F-5202-4DB6-A0B6-E7C17AE4AB6D}" type="datetimeFigureOut">
              <a:rPr lang="en-US" smtClean="0"/>
              <a:t>3/2/2022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949503-D3D2-42E4-BD36-79E48EA03D91}" type="slidenum">
              <a:rPr lang="en-US" smtClean="0"/>
              <a:t>‹#›</a:t>
            </a:fld>
            <a:endParaRPr lang="en-US"/>
          </a:p>
        </p:txBody>
      </p:sp>
    </p:spTree>
    <p:extLst>
      <p:ext uri="{BB962C8B-B14F-4D97-AF65-F5344CB8AC3E}">
        <p14:creationId xmlns:p14="http://schemas.microsoft.com/office/powerpoint/2010/main" val="2621551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C31557F-5202-4DB6-A0B6-E7C17AE4AB6D}" type="datetimeFigureOut">
              <a:rPr lang="en-US" smtClean="0"/>
              <a:t>3/2/2022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949503-D3D2-42E4-BD36-79E48EA03D91}" type="slidenum">
              <a:rPr lang="en-US" smtClean="0"/>
              <a:t>‹#›</a:t>
            </a:fld>
            <a:endParaRPr lang="en-US"/>
          </a:p>
        </p:txBody>
      </p:sp>
    </p:spTree>
    <p:extLst>
      <p:ext uri="{BB962C8B-B14F-4D97-AF65-F5344CB8AC3E}">
        <p14:creationId xmlns:p14="http://schemas.microsoft.com/office/powerpoint/2010/main" val="26002996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C31557F-5202-4DB6-A0B6-E7C17AE4AB6D}" type="datetimeFigureOut">
              <a:rPr lang="en-US" smtClean="0"/>
              <a:t>3/2/2022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949503-D3D2-42E4-BD36-79E48EA03D91}" type="slidenum">
              <a:rPr lang="en-US" smtClean="0"/>
              <a:t>‹#›</a:t>
            </a:fld>
            <a:endParaRPr lang="en-US"/>
          </a:p>
        </p:txBody>
      </p:sp>
    </p:spTree>
    <p:extLst>
      <p:ext uri="{BB962C8B-B14F-4D97-AF65-F5344CB8AC3E}">
        <p14:creationId xmlns:p14="http://schemas.microsoft.com/office/powerpoint/2010/main" val="36739473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C31557F-5202-4DB6-A0B6-E7C17AE4AB6D}" type="datetimeFigureOut">
              <a:rPr lang="en-US" smtClean="0"/>
              <a:t>3/2/2022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949503-D3D2-42E4-BD36-79E48EA03D91}" type="slidenum">
              <a:rPr lang="en-US" smtClean="0"/>
              <a:t>‹#›</a:t>
            </a:fld>
            <a:endParaRPr lang="en-US"/>
          </a:p>
        </p:txBody>
      </p:sp>
    </p:spTree>
    <p:extLst>
      <p:ext uri="{BB962C8B-B14F-4D97-AF65-F5344CB8AC3E}">
        <p14:creationId xmlns:p14="http://schemas.microsoft.com/office/powerpoint/2010/main" val="36356260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C31557F-5202-4DB6-A0B6-E7C17AE4AB6D}" type="datetimeFigureOut">
              <a:rPr lang="en-US" smtClean="0"/>
              <a:t>3/2/2022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B949503-D3D2-42E4-BD36-79E48EA03D91}" type="slidenum">
              <a:rPr lang="en-US" smtClean="0"/>
              <a:t>‹#›</a:t>
            </a:fld>
            <a:endParaRPr lang="en-US"/>
          </a:p>
        </p:txBody>
      </p:sp>
    </p:spTree>
    <p:extLst>
      <p:ext uri="{BB962C8B-B14F-4D97-AF65-F5344CB8AC3E}">
        <p14:creationId xmlns:p14="http://schemas.microsoft.com/office/powerpoint/2010/main" val="41813579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C31557F-5202-4DB6-A0B6-E7C17AE4AB6D}" type="datetimeFigureOut">
              <a:rPr lang="en-US" smtClean="0"/>
              <a:t>3/2/2022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B949503-D3D2-42E4-BD36-79E48EA03D91}" type="slidenum">
              <a:rPr lang="en-US" smtClean="0"/>
              <a:t>‹#›</a:t>
            </a:fld>
            <a:endParaRPr lang="en-US"/>
          </a:p>
        </p:txBody>
      </p:sp>
    </p:spTree>
    <p:extLst>
      <p:ext uri="{BB962C8B-B14F-4D97-AF65-F5344CB8AC3E}">
        <p14:creationId xmlns:p14="http://schemas.microsoft.com/office/powerpoint/2010/main" val="20180194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31557F-5202-4DB6-A0B6-E7C17AE4AB6D}" type="datetimeFigureOut">
              <a:rPr lang="en-US" smtClean="0"/>
              <a:t>3/2/2022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B949503-D3D2-42E4-BD36-79E48EA03D91}" type="slidenum">
              <a:rPr lang="en-US" smtClean="0"/>
              <a:t>‹#›</a:t>
            </a:fld>
            <a:endParaRPr lang="en-US"/>
          </a:p>
        </p:txBody>
      </p:sp>
    </p:spTree>
    <p:extLst>
      <p:ext uri="{BB962C8B-B14F-4D97-AF65-F5344CB8AC3E}">
        <p14:creationId xmlns:p14="http://schemas.microsoft.com/office/powerpoint/2010/main" val="31646683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C31557F-5202-4DB6-A0B6-E7C17AE4AB6D}" type="datetimeFigureOut">
              <a:rPr lang="en-US" smtClean="0"/>
              <a:t>3/2/2022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949503-D3D2-42E4-BD36-79E48EA03D91}" type="slidenum">
              <a:rPr lang="en-US" smtClean="0"/>
              <a:t>‹#›</a:t>
            </a:fld>
            <a:endParaRPr lang="en-US"/>
          </a:p>
        </p:txBody>
      </p:sp>
    </p:spTree>
    <p:extLst>
      <p:ext uri="{BB962C8B-B14F-4D97-AF65-F5344CB8AC3E}">
        <p14:creationId xmlns:p14="http://schemas.microsoft.com/office/powerpoint/2010/main" val="40811308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C31557F-5202-4DB6-A0B6-E7C17AE4AB6D}" type="datetimeFigureOut">
              <a:rPr lang="en-US" smtClean="0"/>
              <a:t>3/2/2022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949503-D3D2-42E4-BD36-79E48EA03D91}" type="slidenum">
              <a:rPr lang="en-US" smtClean="0"/>
              <a:t>‹#›</a:t>
            </a:fld>
            <a:endParaRPr lang="en-US"/>
          </a:p>
        </p:txBody>
      </p:sp>
    </p:spTree>
    <p:extLst>
      <p:ext uri="{BB962C8B-B14F-4D97-AF65-F5344CB8AC3E}">
        <p14:creationId xmlns:p14="http://schemas.microsoft.com/office/powerpoint/2010/main" val="3341447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7C31557F-5202-4DB6-A0B6-E7C17AE4AB6D}" type="datetimeFigureOut">
              <a:rPr lang="en-US" smtClean="0"/>
              <a:t>3/2/2022</a:t>
            </a:fld>
            <a:endParaRPr lang="en-US"/>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FB949503-D3D2-42E4-BD36-79E48EA03D91}" type="slidenum">
              <a:rPr lang="en-US" smtClean="0"/>
              <a:t>‹#›</a:t>
            </a:fld>
            <a:endParaRPr lang="en-US"/>
          </a:p>
        </p:txBody>
      </p:sp>
    </p:spTree>
    <p:extLst>
      <p:ext uri="{BB962C8B-B14F-4D97-AF65-F5344CB8AC3E}">
        <p14:creationId xmlns:p14="http://schemas.microsoft.com/office/powerpoint/2010/main" val="3889387354"/>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35EE67-21FC-4202-8F09-BE554610971E}"/>
              </a:ext>
            </a:extLst>
          </p:cNvPr>
          <p:cNvSpPr>
            <a:spLocks noGrp="1"/>
          </p:cNvSpPr>
          <p:nvPr>
            <p:ph type="ctrTitle"/>
          </p:nvPr>
        </p:nvSpPr>
        <p:spPr>
          <a:xfrm>
            <a:off x="1642369" y="1749478"/>
            <a:ext cx="10014011" cy="3359043"/>
          </a:xfrm>
        </p:spPr>
        <p:txBody>
          <a:bodyPr>
            <a:normAutofit/>
          </a:bodyPr>
          <a:lstStyle/>
          <a:p>
            <a:pPr marL="0" marR="0" indent="360045" algn="ctr">
              <a:spcBef>
                <a:spcPts val="0"/>
              </a:spcBef>
              <a:spcAft>
                <a:spcPts val="0"/>
              </a:spcAft>
            </a:pPr>
            <a:r>
              <a:rPr lang="ro-RO" sz="3200" b="1" dirty="0">
                <a:ln>
                  <a:solidFill>
                    <a:schemeClr val="bg1"/>
                  </a:solidFill>
                </a:ln>
                <a:effectLst>
                  <a:outerShdw blurRad="50800" dist="38100" dir="2700000" algn="tl" rotWithShape="0">
                    <a:prstClr val="black">
                      <a:alpha val="40000"/>
                    </a:prstClr>
                  </a:outerShdw>
                </a:effectLst>
                <a:latin typeface="Times New Roman" panose="02020603050405020304" pitchFamily="18" charset="0"/>
                <a:ea typeface="Times New Roman" panose="02020603050405020304" pitchFamily="18" charset="0"/>
              </a:rPr>
              <a:t>POCU/633/6/14/132407</a:t>
            </a:r>
            <a:br>
              <a:rPr lang="en-US" sz="3200" b="1" dirty="0">
                <a:ln>
                  <a:solidFill>
                    <a:schemeClr val="bg1"/>
                  </a:solidFill>
                </a:ln>
                <a:effectLst>
                  <a:outerShdw blurRad="50800" dist="38100" dir="2700000" algn="tl" rotWithShape="0">
                    <a:prstClr val="black">
                      <a:alpha val="40000"/>
                    </a:prstClr>
                  </a:outerShdw>
                </a:effectLst>
                <a:latin typeface="Times New Roman" panose="02020603050405020304" pitchFamily="18" charset="0"/>
                <a:ea typeface="Times New Roman" panose="02020603050405020304" pitchFamily="18" charset="0"/>
              </a:rPr>
            </a:br>
            <a:r>
              <a:rPr lang="ro-RO" sz="3200" b="1" dirty="0">
                <a:ln>
                  <a:solidFill>
                    <a:schemeClr val="bg1"/>
                  </a:solidFill>
                </a:ln>
                <a:effectLst>
                  <a:outerShdw blurRad="50800" dist="38100" dir="2700000" algn="tl" rotWithShape="0">
                    <a:prstClr val="black">
                      <a:alpha val="40000"/>
                    </a:prstClr>
                  </a:outerShdw>
                </a:effectLst>
                <a:latin typeface="Times New Roman" panose="02020603050405020304" pitchFamily="18" charset="0"/>
                <a:ea typeface="Times New Roman" panose="02020603050405020304" pitchFamily="18" charset="0"/>
              </a:rPr>
              <a:t> </a:t>
            </a:r>
            <a:br>
              <a:rPr lang="en-US" sz="3200" b="1" dirty="0">
                <a:ln>
                  <a:solidFill>
                    <a:schemeClr val="bg1"/>
                  </a:solidFill>
                </a:ln>
                <a:effectLst>
                  <a:outerShdw blurRad="50800" dist="38100" dir="2700000" algn="tl" rotWithShape="0">
                    <a:prstClr val="black">
                      <a:alpha val="40000"/>
                    </a:prstClr>
                  </a:outerShdw>
                </a:effectLst>
                <a:latin typeface="Times New Roman" panose="02020603050405020304" pitchFamily="18" charset="0"/>
                <a:ea typeface="Times New Roman" panose="02020603050405020304" pitchFamily="18" charset="0"/>
              </a:rPr>
            </a:br>
            <a:r>
              <a:rPr lang="ro-RO" sz="3200" b="1" dirty="0">
                <a:ln>
                  <a:solidFill>
                    <a:schemeClr val="bg1"/>
                  </a:solidFill>
                </a:ln>
                <a:effectLst>
                  <a:outerShdw blurRad="50800" dist="38100" dir="2700000" algn="tl" rotWithShape="0">
                    <a:prstClr val="black">
                      <a:alpha val="40000"/>
                    </a:prstClr>
                  </a:outerShdw>
                </a:effectLst>
                <a:latin typeface="Times New Roman" panose="02020603050405020304" pitchFamily="18" charset="0"/>
                <a:ea typeface="Times New Roman" panose="02020603050405020304" pitchFamily="18" charset="0"/>
              </a:rPr>
              <a:t>„Practica-Primul pas spre succes”</a:t>
            </a:r>
            <a:br>
              <a:rPr lang="en-US" sz="3200" b="1" dirty="0">
                <a:ln>
                  <a:solidFill>
                    <a:schemeClr val="bg1"/>
                  </a:solidFill>
                </a:ln>
                <a:effectLst>
                  <a:outerShdw blurRad="50800" dist="38100" dir="2700000" algn="tl" rotWithShape="0">
                    <a:prstClr val="black">
                      <a:alpha val="40000"/>
                    </a:prstClr>
                  </a:outerShdw>
                </a:effectLst>
                <a:latin typeface="Times New Roman" panose="02020603050405020304" pitchFamily="18" charset="0"/>
                <a:ea typeface="Times New Roman" panose="02020603050405020304" pitchFamily="18" charset="0"/>
              </a:rPr>
            </a:br>
            <a:endParaRPr lang="en-US" sz="8000" b="1" dirty="0">
              <a:ln>
                <a:solidFill>
                  <a:schemeClr val="bg1"/>
                </a:solidFill>
              </a:ln>
              <a:effectLst>
                <a:outerShdw blurRad="50800" dist="38100" dir="2700000" algn="tl" rotWithShape="0">
                  <a:prstClr val="black">
                    <a:alpha val="40000"/>
                  </a:prstClr>
                </a:outerShdw>
              </a:effectLst>
            </a:endParaRPr>
          </a:p>
        </p:txBody>
      </p:sp>
      <p:pic>
        <p:nvPicPr>
          <p:cNvPr id="4" name="Picture 3">
            <a:extLst>
              <a:ext uri="{FF2B5EF4-FFF2-40B4-BE49-F238E27FC236}">
                <a16:creationId xmlns:a16="http://schemas.microsoft.com/office/drawing/2014/main" id="{3890C365-FBC7-406E-96E6-9D7052D9619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3556" y="392592"/>
            <a:ext cx="1060887" cy="815458"/>
          </a:xfrm>
          <a:prstGeom prst="rect">
            <a:avLst/>
          </a:prstGeom>
        </p:spPr>
      </p:pic>
      <p:pic>
        <p:nvPicPr>
          <p:cNvPr id="5" name="Picture 4">
            <a:extLst>
              <a:ext uri="{FF2B5EF4-FFF2-40B4-BE49-F238E27FC236}">
                <a16:creationId xmlns:a16="http://schemas.microsoft.com/office/drawing/2014/main" id="{D83AD86C-278E-4C9C-B5E4-E8E6CDD74F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35204" y="392593"/>
            <a:ext cx="844247" cy="815457"/>
          </a:xfrm>
          <a:prstGeom prst="rect">
            <a:avLst/>
          </a:prstGeom>
        </p:spPr>
      </p:pic>
      <p:pic>
        <p:nvPicPr>
          <p:cNvPr id="6" name="Picture 5">
            <a:extLst>
              <a:ext uri="{FF2B5EF4-FFF2-40B4-BE49-F238E27FC236}">
                <a16:creationId xmlns:a16="http://schemas.microsoft.com/office/drawing/2014/main" id="{6721FECF-F395-4A4A-897B-1390F9B651F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028272" y="392592"/>
            <a:ext cx="962284" cy="815458"/>
          </a:xfrm>
          <a:prstGeom prst="rect">
            <a:avLst/>
          </a:prstGeom>
        </p:spPr>
      </p:pic>
    </p:spTree>
    <p:extLst>
      <p:ext uri="{BB962C8B-B14F-4D97-AF65-F5344CB8AC3E}">
        <p14:creationId xmlns:p14="http://schemas.microsoft.com/office/powerpoint/2010/main" val="31231576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8ABEFE-62E9-48B8-B1A7-6FB4C239B726}"/>
              </a:ext>
            </a:extLst>
          </p:cNvPr>
          <p:cNvSpPr>
            <a:spLocks noGrp="1"/>
          </p:cNvSpPr>
          <p:nvPr>
            <p:ph type="title"/>
          </p:nvPr>
        </p:nvSpPr>
        <p:spPr>
          <a:xfrm>
            <a:off x="3094500" y="559312"/>
            <a:ext cx="6786346" cy="1014973"/>
          </a:xfrm>
        </p:spPr>
        <p:txBody>
          <a:bodyPr>
            <a:noAutofit/>
          </a:bodyPr>
          <a:lstStyle/>
          <a:p>
            <a:r>
              <a:rPr lang="en-US" b="1" i="1" dirty="0" err="1">
                <a:effectLst/>
                <a:latin typeface="Arial" panose="020B0604020202020204" pitchFamily="34" charset="0"/>
                <a:ea typeface="Calibri" panose="020F0502020204030204" pitchFamily="34" charset="0"/>
                <a:cs typeface="Arial" panose="020B0604020202020204" pitchFamily="34" charset="0"/>
              </a:rPr>
              <a:t>Activitati</a:t>
            </a:r>
            <a:r>
              <a:rPr lang="en-US" b="1" i="1" dirty="0">
                <a:effectLst/>
                <a:latin typeface="Arial" panose="020B0604020202020204" pitchFamily="34" charset="0"/>
                <a:ea typeface="Calibri" panose="020F0502020204030204" pitchFamily="34" charset="0"/>
                <a:cs typeface="Arial" panose="020B0604020202020204" pitchFamily="34" charset="0"/>
              </a:rPr>
              <a:t> </a:t>
            </a:r>
            <a:r>
              <a:rPr lang="en-US" b="1" i="1" dirty="0" err="1">
                <a:effectLst/>
                <a:latin typeface="Arial" panose="020B0604020202020204" pitchFamily="34" charset="0"/>
                <a:ea typeface="Calibri" panose="020F0502020204030204" pitchFamily="34" charset="0"/>
                <a:cs typeface="Arial" panose="020B0604020202020204" pitchFamily="34" charset="0"/>
              </a:rPr>
              <a:t>previzionate</a:t>
            </a:r>
            <a:br>
              <a:rPr lang="en-US" dirty="0">
                <a:effectLst/>
                <a:latin typeface="Arial" panose="020B0604020202020204" pitchFamily="34" charset="0"/>
                <a:ea typeface="Times New Roman" panose="02020603050405020304" pitchFamily="18" charset="0"/>
                <a:cs typeface="Arial" panose="020B0604020202020204" pitchFamily="34" charset="0"/>
              </a:rPr>
            </a:br>
            <a:endParaRPr lang="en-US" sz="5400" dirty="0">
              <a:latin typeface="Arial" panose="020B0604020202020204" pitchFamily="34" charset="0"/>
              <a:cs typeface="Arial" panose="020B0604020202020204" pitchFamily="34" charset="0"/>
            </a:endParaRPr>
          </a:p>
        </p:txBody>
      </p:sp>
      <p:graphicFrame>
        <p:nvGraphicFramePr>
          <p:cNvPr id="5" name="Content Placeholder 4">
            <a:extLst>
              <a:ext uri="{FF2B5EF4-FFF2-40B4-BE49-F238E27FC236}">
                <a16:creationId xmlns:a16="http://schemas.microsoft.com/office/drawing/2014/main" id="{1411712D-8ACB-435C-9654-32EED25251A6}"/>
              </a:ext>
            </a:extLst>
          </p:cNvPr>
          <p:cNvGraphicFramePr>
            <a:graphicFrameLocks noGrp="1"/>
          </p:cNvGraphicFramePr>
          <p:nvPr>
            <p:ph idx="1"/>
            <p:extLst>
              <p:ext uri="{D42A27DB-BD31-4B8C-83A1-F6EECF244321}">
                <p14:modId xmlns:p14="http://schemas.microsoft.com/office/powerpoint/2010/main" val="2670734183"/>
              </p:ext>
            </p:extLst>
          </p:nvPr>
        </p:nvGraphicFramePr>
        <p:xfrm>
          <a:off x="1695635" y="1429305"/>
          <a:ext cx="8842159" cy="4793942"/>
        </p:xfrm>
        <a:graphic>
          <a:graphicData uri="http://schemas.openxmlformats.org/drawingml/2006/table">
            <a:tbl>
              <a:tblPr firstRow="1" firstCol="1" bandRow="1">
                <a:tableStyleId>{073A0DAA-6AF3-43AB-8588-CEC1D06C72B9}</a:tableStyleId>
              </a:tblPr>
              <a:tblGrid>
                <a:gridCol w="8842159">
                  <a:extLst>
                    <a:ext uri="{9D8B030D-6E8A-4147-A177-3AD203B41FA5}">
                      <a16:colId xmlns:a16="http://schemas.microsoft.com/office/drawing/2014/main" val="4147492248"/>
                    </a:ext>
                  </a:extLst>
                </a:gridCol>
              </a:tblGrid>
              <a:tr h="2109335">
                <a:tc>
                  <a:txBody>
                    <a:bodyPr/>
                    <a:lstStyle/>
                    <a:p>
                      <a:pPr marL="0" marR="0" algn="just">
                        <a:spcBef>
                          <a:spcPts val="0"/>
                        </a:spcBef>
                        <a:spcAft>
                          <a:spcPts val="0"/>
                        </a:spcAft>
                      </a:pPr>
                      <a:r>
                        <a:rPr lang="ro-RO" sz="1050">
                          <a:effectLst/>
                        </a:rPr>
                        <a:t>A4.2. Organizare de competitii profesionale</a:t>
                      </a:r>
                      <a:endParaRPr lang="en-US" sz="1800">
                        <a:effectLst/>
                      </a:endParaRPr>
                    </a:p>
                    <a:p>
                      <a:pPr marL="0" marR="0" algn="just">
                        <a:spcBef>
                          <a:spcPts val="0"/>
                        </a:spcBef>
                        <a:spcAft>
                          <a:spcPts val="0"/>
                        </a:spcAft>
                      </a:pPr>
                      <a:r>
                        <a:rPr lang="ro-RO" sz="1050">
                          <a:effectLst/>
                        </a:rPr>
                        <a:t>Durata :L2-L23</a:t>
                      </a:r>
                      <a:endParaRPr lang="en-US" sz="1800">
                        <a:effectLst/>
                      </a:endParaRPr>
                    </a:p>
                    <a:p>
                      <a:pPr marL="0" marR="0" algn="just">
                        <a:spcBef>
                          <a:spcPts val="0"/>
                        </a:spcBef>
                        <a:spcAft>
                          <a:spcPts val="0"/>
                        </a:spcAft>
                      </a:pPr>
                      <a:r>
                        <a:rPr lang="ro-RO" sz="1050">
                          <a:effectLst/>
                        </a:rPr>
                        <a:t>Modalitatea de implementare</a:t>
                      </a:r>
                      <a:endParaRPr lang="en-US" sz="1800">
                        <a:effectLst/>
                      </a:endParaRPr>
                    </a:p>
                    <a:p>
                      <a:pPr marL="0" marR="0" algn="just">
                        <a:spcBef>
                          <a:spcPts val="0"/>
                        </a:spcBef>
                        <a:spcAft>
                          <a:spcPts val="0"/>
                        </a:spcAft>
                      </a:pPr>
                      <a:r>
                        <a:rPr lang="ro-RO" sz="1050">
                          <a:effectLst/>
                        </a:rPr>
                        <a:t>Subactivitatea de fata vizeaza antrenarea si motivarea elevilor participanti la activitatile din</a:t>
                      </a:r>
                      <a:endParaRPr lang="en-US" sz="1800">
                        <a:effectLst/>
                      </a:endParaRPr>
                    </a:p>
                    <a:p>
                      <a:pPr marL="0" marR="0" algn="just">
                        <a:spcBef>
                          <a:spcPts val="0"/>
                        </a:spcBef>
                        <a:spcAft>
                          <a:spcPts val="0"/>
                        </a:spcAft>
                      </a:pPr>
                      <a:r>
                        <a:rPr lang="ro-RO" sz="1050">
                          <a:effectLst/>
                        </a:rPr>
                        <a:t>proiect, in sensul de a-si elabora un proiect de firma, plan de afaceri sau strategie de</a:t>
                      </a:r>
                      <a:endParaRPr lang="en-US" sz="1800">
                        <a:effectLst/>
                      </a:endParaRPr>
                    </a:p>
                    <a:p>
                      <a:pPr marL="0" marR="0" algn="just">
                        <a:spcBef>
                          <a:spcPts val="0"/>
                        </a:spcBef>
                        <a:spcAft>
                          <a:spcPts val="0"/>
                        </a:spcAft>
                      </a:pPr>
                      <a:r>
                        <a:rPr lang="ro-RO" sz="1050">
                          <a:effectLst/>
                        </a:rPr>
                        <a:t>organizare si dezvoltare a firmei, cu care sa participe la concursurile ce se vor derula in cadrul</a:t>
                      </a:r>
                      <a:endParaRPr lang="en-US" sz="1800">
                        <a:effectLst/>
                      </a:endParaRPr>
                    </a:p>
                    <a:p>
                      <a:pPr marL="0" marR="0" algn="just">
                        <a:spcBef>
                          <a:spcPts val="0"/>
                        </a:spcBef>
                        <a:spcAft>
                          <a:spcPts val="0"/>
                        </a:spcAft>
                      </a:pPr>
                      <a:r>
                        <a:rPr lang="ro-RO" sz="1050">
                          <a:effectLst/>
                        </a:rPr>
                        <a:t>proiectului.</a:t>
                      </a:r>
                      <a:endParaRPr lang="en-US" sz="1800">
                        <a:effectLst/>
                      </a:endParaRPr>
                    </a:p>
                    <a:p>
                      <a:pPr marL="0" marR="0" algn="just">
                        <a:spcBef>
                          <a:spcPts val="0"/>
                        </a:spcBef>
                        <a:spcAft>
                          <a:spcPts val="0"/>
                        </a:spcAft>
                      </a:pPr>
                      <a:r>
                        <a:rPr lang="ro-RO" sz="1050">
                          <a:effectLst/>
                        </a:rPr>
                        <a:t>Astfel partenerii unitati de invatamant vor organiza pentru elevii de liceu concurs ,,Cea maiprofitabila FE’’, iar pentru elevii de la scoala profesionala „Cel mai bun proiect de practica” in cadrul targurilor din proiect, in urma carora echipele sau elevii care vor castiga vor obtine</a:t>
                      </a:r>
                      <a:endParaRPr lang="en-US" sz="1800">
                        <a:effectLst/>
                      </a:endParaRPr>
                    </a:p>
                    <a:p>
                      <a:pPr marL="0" marR="0" algn="just">
                        <a:spcBef>
                          <a:spcPts val="0"/>
                        </a:spcBef>
                        <a:spcAft>
                          <a:spcPts val="0"/>
                        </a:spcAft>
                      </a:pPr>
                      <a:r>
                        <a:rPr lang="ro-RO" sz="1050">
                          <a:effectLst/>
                        </a:rPr>
                        <a:t>premii. Vor fi oferite 37 de astfel de premii.</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040437158"/>
                  </a:ext>
                </a:extLst>
              </a:tr>
              <a:tr h="1150546">
                <a:tc>
                  <a:txBody>
                    <a:bodyPr/>
                    <a:lstStyle/>
                    <a:p>
                      <a:pPr marL="0" marR="0" algn="just">
                        <a:spcBef>
                          <a:spcPts val="0"/>
                        </a:spcBef>
                        <a:spcAft>
                          <a:spcPts val="0"/>
                        </a:spcAft>
                      </a:pPr>
                      <a:r>
                        <a:rPr lang="ro-RO" sz="1050">
                          <a:effectLst/>
                        </a:rPr>
                        <a:t>A5.1. Management cheltuieli directe</a:t>
                      </a:r>
                      <a:endParaRPr lang="en-US" sz="1800">
                        <a:effectLst/>
                      </a:endParaRPr>
                    </a:p>
                    <a:p>
                      <a:pPr marL="0" marR="0" algn="just">
                        <a:spcBef>
                          <a:spcPts val="0"/>
                        </a:spcBef>
                        <a:spcAft>
                          <a:spcPts val="0"/>
                        </a:spcAft>
                      </a:pPr>
                      <a:r>
                        <a:rPr lang="ro-RO" sz="1050">
                          <a:effectLst/>
                        </a:rPr>
                        <a:t>Durata :L1-L24</a:t>
                      </a:r>
                      <a:endParaRPr lang="en-US" sz="1800">
                        <a:effectLst/>
                      </a:endParaRPr>
                    </a:p>
                    <a:p>
                      <a:pPr marL="0" marR="0" algn="just">
                        <a:spcBef>
                          <a:spcPts val="0"/>
                        </a:spcBef>
                        <a:spcAft>
                          <a:spcPts val="0"/>
                        </a:spcAft>
                      </a:pPr>
                      <a:r>
                        <a:rPr lang="ro-RO" sz="1050">
                          <a:effectLst/>
                        </a:rPr>
                        <a:t>Modalitatea de implementare</a:t>
                      </a:r>
                      <a:endParaRPr lang="en-US" sz="1800">
                        <a:effectLst/>
                      </a:endParaRPr>
                    </a:p>
                    <a:p>
                      <a:pPr marL="0" marR="0" algn="just">
                        <a:spcBef>
                          <a:spcPts val="0"/>
                        </a:spcBef>
                        <a:spcAft>
                          <a:spcPts val="0"/>
                        </a:spcAft>
                      </a:pPr>
                      <a:r>
                        <a:rPr lang="ro-RO" sz="1050">
                          <a:effectLst/>
                        </a:rPr>
                        <a:t>Activitatea de management, monitorizare, achizitii este o activitate transversala in cadrul</a:t>
                      </a:r>
                      <a:endParaRPr lang="en-US" sz="1800">
                        <a:effectLst/>
                      </a:endParaRPr>
                    </a:p>
                    <a:p>
                      <a:pPr marL="0" marR="0" algn="just">
                        <a:spcBef>
                          <a:spcPts val="0"/>
                        </a:spcBef>
                        <a:spcAft>
                          <a:spcPts val="0"/>
                        </a:spcAft>
                      </a:pPr>
                      <a:r>
                        <a:rPr lang="ro-RO" sz="1050">
                          <a:effectLst/>
                        </a:rPr>
                        <a:t>proiectului si include coordonarea si monitorizarea tuturor activitatilor in vederea atingerii</a:t>
                      </a:r>
                      <a:endParaRPr lang="en-US" sz="1800">
                        <a:effectLst/>
                      </a:endParaRPr>
                    </a:p>
                    <a:p>
                      <a:pPr marL="0" marR="0" algn="just">
                        <a:spcBef>
                          <a:spcPts val="0"/>
                        </a:spcBef>
                        <a:spcAft>
                          <a:spcPts val="0"/>
                        </a:spcAft>
                      </a:pPr>
                      <a:r>
                        <a:rPr lang="ro-RO" sz="1050">
                          <a:effectLst/>
                        </a:rPr>
                        <a:t>obiectivelor specifice si a indicatorilor proiectului, in conformitate cu instructiunile in vigoare.</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002296188"/>
                  </a:ext>
                </a:extLst>
              </a:tr>
              <a:tr h="1534061">
                <a:tc>
                  <a:txBody>
                    <a:bodyPr/>
                    <a:lstStyle/>
                    <a:p>
                      <a:pPr marL="0" marR="0" algn="just">
                        <a:spcBef>
                          <a:spcPts val="0"/>
                        </a:spcBef>
                        <a:spcAft>
                          <a:spcPts val="0"/>
                        </a:spcAft>
                      </a:pPr>
                      <a:r>
                        <a:rPr lang="ro-RO" sz="1050" dirty="0">
                          <a:effectLst/>
                        </a:rPr>
                        <a:t>A5.2 Management cheltuieli indirecte</a:t>
                      </a:r>
                      <a:endParaRPr lang="en-US" sz="1800" dirty="0">
                        <a:effectLst/>
                      </a:endParaRPr>
                    </a:p>
                    <a:p>
                      <a:pPr marL="0" marR="0" algn="just">
                        <a:spcBef>
                          <a:spcPts val="0"/>
                        </a:spcBef>
                        <a:spcAft>
                          <a:spcPts val="0"/>
                        </a:spcAft>
                      </a:pPr>
                      <a:r>
                        <a:rPr lang="ro-RO" sz="1050" dirty="0">
                          <a:effectLst/>
                        </a:rPr>
                        <a:t>Durata: L1-L24</a:t>
                      </a:r>
                      <a:endParaRPr lang="en-US" sz="1800" dirty="0">
                        <a:effectLst/>
                      </a:endParaRPr>
                    </a:p>
                    <a:p>
                      <a:pPr marL="0" marR="0" algn="just">
                        <a:spcBef>
                          <a:spcPts val="0"/>
                        </a:spcBef>
                        <a:spcAft>
                          <a:spcPts val="0"/>
                        </a:spcAft>
                      </a:pPr>
                      <a:r>
                        <a:rPr lang="ro-RO" sz="1050" dirty="0">
                          <a:effectLst/>
                        </a:rPr>
                        <a:t>Modalitatea de implementare: Aceasta subactivitate include toate cheltuielile indirecte in</a:t>
                      </a:r>
                      <a:endParaRPr lang="en-US" sz="1800" dirty="0">
                        <a:effectLst/>
                      </a:endParaRPr>
                    </a:p>
                    <a:p>
                      <a:pPr marL="0" marR="0" algn="just">
                        <a:spcBef>
                          <a:spcPts val="0"/>
                        </a:spcBef>
                        <a:spcAft>
                          <a:spcPts val="0"/>
                        </a:spcAft>
                      </a:pPr>
                      <a:r>
                        <a:rPr lang="ro-RO" sz="1050" dirty="0">
                          <a:effectLst/>
                        </a:rPr>
                        <a:t>cuantum de maxim 15% din valoarea totala a proiectului cu componentele sale: achizitii, informare si publicitate si personal administrativ. Prin intermediul acestei subactivitati se vor realiza si toate procedurile de achizitii publice pentru lucrarile, serviciile si bunurile ce se vor achizitiona in proiect, detaliate in justificare </a:t>
                      </a:r>
                      <a:endParaRPr lang="en-US" sz="1800" dirty="0">
                        <a:effectLst/>
                      </a:endParaRPr>
                    </a:p>
                    <a:p>
                      <a:pPr marL="0" marR="0" algn="just">
                        <a:spcBef>
                          <a:spcPts val="0"/>
                        </a:spcBef>
                        <a:spcAft>
                          <a:spcPts val="0"/>
                        </a:spcAft>
                      </a:pPr>
                      <a:r>
                        <a:rPr lang="ro-RO" sz="1050" dirty="0">
                          <a:effectLst/>
                        </a:rPr>
                        <a:t>bugetului, in conformitate cu legislatia in vigoare in materie de achizitii publice.</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90994164"/>
                  </a:ext>
                </a:extLst>
              </a:tr>
            </a:tbl>
          </a:graphicData>
        </a:graphic>
      </p:graphicFrame>
    </p:spTree>
    <p:extLst>
      <p:ext uri="{BB962C8B-B14F-4D97-AF65-F5344CB8AC3E}">
        <p14:creationId xmlns:p14="http://schemas.microsoft.com/office/powerpoint/2010/main" val="15211717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F1866A-1F64-4564-B497-C3126317541E}"/>
              </a:ext>
            </a:extLst>
          </p:cNvPr>
          <p:cNvSpPr>
            <a:spLocks noGrp="1"/>
          </p:cNvSpPr>
          <p:nvPr>
            <p:ph type="title"/>
          </p:nvPr>
        </p:nvSpPr>
        <p:spPr>
          <a:xfrm>
            <a:off x="2446431" y="327514"/>
            <a:ext cx="9905998" cy="1478570"/>
          </a:xfrm>
        </p:spPr>
        <p:txBody>
          <a:bodyPr/>
          <a:lstStyle/>
          <a:p>
            <a:r>
              <a:rPr lang="en-US" sz="3600" dirty="0" err="1">
                <a:effectLst/>
              </a:rPr>
              <a:t>Indicatori</a:t>
            </a:r>
            <a:r>
              <a:rPr lang="en-US" sz="3600" dirty="0">
                <a:effectLst/>
              </a:rPr>
              <a:t> </a:t>
            </a:r>
            <a:r>
              <a:rPr lang="en-US" sz="3600" dirty="0" err="1">
                <a:effectLst/>
              </a:rPr>
              <a:t>prestabiliti</a:t>
            </a:r>
            <a:r>
              <a:rPr lang="en-US" sz="3600" dirty="0">
                <a:effectLst/>
              </a:rPr>
              <a:t> de </a:t>
            </a:r>
            <a:r>
              <a:rPr lang="en-US" sz="3600" dirty="0" err="1">
                <a:effectLst/>
              </a:rPr>
              <a:t>rezultat</a:t>
            </a:r>
            <a:br>
              <a:rPr lang="en-US" sz="4800" dirty="0">
                <a:effectLst/>
                <a:latin typeface="Calibri" panose="020F0502020204030204" pitchFamily="34" charset="0"/>
                <a:ea typeface="Times New Roman" panose="02020603050405020304" pitchFamily="18" charset="0"/>
                <a:cs typeface="Times New Roman" panose="02020603050405020304" pitchFamily="18" charset="0"/>
              </a:rPr>
            </a:br>
            <a:endParaRPr lang="en-US" dirty="0"/>
          </a:p>
        </p:txBody>
      </p:sp>
      <p:graphicFrame>
        <p:nvGraphicFramePr>
          <p:cNvPr id="5" name="Table 4">
            <a:extLst>
              <a:ext uri="{FF2B5EF4-FFF2-40B4-BE49-F238E27FC236}">
                <a16:creationId xmlns:a16="http://schemas.microsoft.com/office/drawing/2014/main" id="{CCD7C857-5EA2-4D7B-9CDC-81A45D1E1DDF}"/>
              </a:ext>
            </a:extLst>
          </p:cNvPr>
          <p:cNvGraphicFramePr>
            <a:graphicFrameLocks noGrp="1"/>
          </p:cNvGraphicFramePr>
          <p:nvPr>
            <p:extLst>
              <p:ext uri="{D42A27DB-BD31-4B8C-83A1-F6EECF244321}">
                <p14:modId xmlns:p14="http://schemas.microsoft.com/office/powerpoint/2010/main" val="3762103112"/>
              </p:ext>
            </p:extLst>
          </p:nvPr>
        </p:nvGraphicFramePr>
        <p:xfrm>
          <a:off x="1500327" y="1748902"/>
          <a:ext cx="8984202" cy="4309507"/>
        </p:xfrm>
        <a:graphic>
          <a:graphicData uri="http://schemas.openxmlformats.org/drawingml/2006/table">
            <a:tbl>
              <a:tblPr firstRow="1" firstCol="1" bandRow="1">
                <a:tableStyleId>{073A0DAA-6AF3-43AB-8588-CEC1D06C72B9}</a:tableStyleId>
              </a:tblPr>
              <a:tblGrid>
                <a:gridCol w="4492101">
                  <a:extLst>
                    <a:ext uri="{9D8B030D-6E8A-4147-A177-3AD203B41FA5}">
                      <a16:colId xmlns:a16="http://schemas.microsoft.com/office/drawing/2014/main" val="3734772359"/>
                    </a:ext>
                  </a:extLst>
                </a:gridCol>
                <a:gridCol w="4492101">
                  <a:extLst>
                    <a:ext uri="{9D8B030D-6E8A-4147-A177-3AD203B41FA5}">
                      <a16:colId xmlns:a16="http://schemas.microsoft.com/office/drawing/2014/main" val="3738946521"/>
                    </a:ext>
                  </a:extLst>
                </a:gridCol>
              </a:tblGrid>
              <a:tr h="313156">
                <a:tc>
                  <a:txBody>
                    <a:bodyPr/>
                    <a:lstStyle/>
                    <a:p>
                      <a:pPr marL="0" marR="0" algn="just">
                        <a:lnSpc>
                          <a:spcPct val="115000"/>
                        </a:lnSpc>
                        <a:spcBef>
                          <a:spcPts val="0"/>
                        </a:spcBef>
                        <a:spcAft>
                          <a:spcPts val="0"/>
                        </a:spcAft>
                      </a:pPr>
                      <a:r>
                        <a:rPr lang="en-US" sz="1050">
                          <a:effectLst/>
                        </a:rPr>
                        <a:t>4S120 - Persoane (elevi/ ucenici) certificate la încetarea calitatii de participant</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662" marR="50662" marT="0" marB="0"/>
                </a:tc>
                <a:tc>
                  <a:txBody>
                    <a:bodyPr/>
                    <a:lstStyle/>
                    <a:p>
                      <a:pPr marL="0" marR="0" algn="ctr">
                        <a:lnSpc>
                          <a:spcPct val="115000"/>
                        </a:lnSpc>
                        <a:spcBef>
                          <a:spcPts val="0"/>
                        </a:spcBef>
                        <a:spcAft>
                          <a:spcPts val="0"/>
                        </a:spcAft>
                      </a:pPr>
                      <a:r>
                        <a:rPr lang="en-US" sz="1050">
                          <a:effectLst/>
                        </a:rPr>
                        <a:t>136</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662" marR="50662" marT="0" marB="0" anchor="ctr"/>
                </a:tc>
                <a:extLst>
                  <a:ext uri="{0D108BD9-81ED-4DB2-BD59-A6C34878D82A}">
                    <a16:rowId xmlns:a16="http://schemas.microsoft.com/office/drawing/2014/main" val="2005888008"/>
                  </a:ext>
                </a:extLst>
              </a:tr>
              <a:tr h="419663">
                <a:tc>
                  <a:txBody>
                    <a:bodyPr/>
                    <a:lstStyle/>
                    <a:p>
                      <a:pPr marL="0" marR="0" algn="just">
                        <a:lnSpc>
                          <a:spcPct val="115000"/>
                        </a:lnSpc>
                        <a:spcBef>
                          <a:spcPts val="0"/>
                        </a:spcBef>
                        <a:spcAft>
                          <a:spcPts val="0"/>
                        </a:spcAft>
                      </a:pPr>
                      <a:r>
                        <a:rPr lang="en-US" sz="1050">
                          <a:effectLst/>
                        </a:rPr>
                        <a:t>4S120.1 - Persoane (elevi/ ucenici) certificate la încetarea calitaþii de participant, din care: - Roma</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662" marR="50662" marT="0" marB="0"/>
                </a:tc>
                <a:tc>
                  <a:txBody>
                    <a:bodyPr/>
                    <a:lstStyle/>
                    <a:p>
                      <a:pPr marL="0" marR="0" algn="ctr">
                        <a:lnSpc>
                          <a:spcPct val="115000"/>
                        </a:lnSpc>
                        <a:spcBef>
                          <a:spcPts val="0"/>
                        </a:spcBef>
                        <a:spcAft>
                          <a:spcPts val="0"/>
                        </a:spcAft>
                      </a:pPr>
                      <a:r>
                        <a:rPr lang="en-US" sz="1050">
                          <a:effectLst/>
                        </a:rPr>
                        <a:t>6</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662" marR="50662" marT="0" marB="0" anchor="ctr"/>
                </a:tc>
                <a:extLst>
                  <a:ext uri="{0D108BD9-81ED-4DB2-BD59-A6C34878D82A}">
                    <a16:rowId xmlns:a16="http://schemas.microsoft.com/office/drawing/2014/main" val="596248447"/>
                  </a:ext>
                </a:extLst>
              </a:tr>
              <a:tr h="419663">
                <a:tc>
                  <a:txBody>
                    <a:bodyPr/>
                    <a:lstStyle/>
                    <a:p>
                      <a:pPr marL="0" marR="0" algn="just">
                        <a:lnSpc>
                          <a:spcPct val="115000"/>
                        </a:lnSpc>
                        <a:spcBef>
                          <a:spcPts val="0"/>
                        </a:spcBef>
                        <a:spcAft>
                          <a:spcPts val="0"/>
                        </a:spcAft>
                      </a:pPr>
                      <a:r>
                        <a:rPr lang="en-US" sz="1050">
                          <a:effectLst/>
                        </a:rPr>
                        <a:t>4S120.2 - Persoane (elevi/ ucenici) certificate la încetarea calitaþii de participant, din care: - Din zona rurala</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662" marR="50662" marT="0" marB="0"/>
                </a:tc>
                <a:tc>
                  <a:txBody>
                    <a:bodyPr/>
                    <a:lstStyle/>
                    <a:p>
                      <a:pPr marL="0" marR="0" algn="ctr">
                        <a:lnSpc>
                          <a:spcPct val="115000"/>
                        </a:lnSpc>
                        <a:spcBef>
                          <a:spcPts val="0"/>
                        </a:spcBef>
                        <a:spcAft>
                          <a:spcPts val="0"/>
                        </a:spcAft>
                      </a:pPr>
                      <a:r>
                        <a:rPr lang="en-US" sz="1050">
                          <a:effectLst/>
                        </a:rPr>
                        <a:t>46</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662" marR="50662" marT="0" marB="0" anchor="ctr"/>
                </a:tc>
                <a:extLst>
                  <a:ext uri="{0D108BD9-81ED-4DB2-BD59-A6C34878D82A}">
                    <a16:rowId xmlns:a16="http://schemas.microsoft.com/office/drawing/2014/main" val="2819295900"/>
                  </a:ext>
                </a:extLst>
              </a:tr>
              <a:tr h="419663">
                <a:tc>
                  <a:txBody>
                    <a:bodyPr/>
                    <a:lstStyle/>
                    <a:p>
                      <a:pPr marL="0" marR="0" algn="just">
                        <a:lnSpc>
                          <a:spcPct val="115000"/>
                        </a:lnSpc>
                        <a:spcBef>
                          <a:spcPts val="0"/>
                        </a:spcBef>
                        <a:spcAft>
                          <a:spcPts val="0"/>
                        </a:spcAft>
                      </a:pPr>
                      <a:r>
                        <a:rPr lang="en-US" sz="1050">
                          <a:effectLst/>
                        </a:rPr>
                        <a:t>4S121 - Persoane (elevi/ ucenici) care îsi gasesc un loc de munca la încetarea calitaþii de participant</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662" marR="50662" marT="0" marB="0"/>
                </a:tc>
                <a:tc>
                  <a:txBody>
                    <a:bodyPr/>
                    <a:lstStyle/>
                    <a:p>
                      <a:pPr marL="0" marR="0" algn="ctr">
                        <a:lnSpc>
                          <a:spcPct val="115000"/>
                        </a:lnSpc>
                        <a:spcBef>
                          <a:spcPts val="0"/>
                        </a:spcBef>
                        <a:spcAft>
                          <a:spcPts val="0"/>
                        </a:spcAft>
                      </a:pPr>
                      <a:r>
                        <a:rPr lang="en-US" sz="1050">
                          <a:effectLst/>
                        </a:rPr>
                        <a:t>39</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662" marR="50662" marT="0" marB="0" anchor="ctr"/>
                </a:tc>
                <a:extLst>
                  <a:ext uri="{0D108BD9-81ED-4DB2-BD59-A6C34878D82A}">
                    <a16:rowId xmlns:a16="http://schemas.microsoft.com/office/drawing/2014/main" val="420658430"/>
                  </a:ext>
                </a:extLst>
              </a:tr>
              <a:tr h="526171">
                <a:tc>
                  <a:txBody>
                    <a:bodyPr/>
                    <a:lstStyle/>
                    <a:p>
                      <a:pPr marL="0" marR="0" algn="just">
                        <a:lnSpc>
                          <a:spcPct val="115000"/>
                        </a:lnSpc>
                        <a:spcBef>
                          <a:spcPts val="0"/>
                        </a:spcBef>
                        <a:spcAft>
                          <a:spcPts val="0"/>
                        </a:spcAft>
                      </a:pPr>
                      <a:r>
                        <a:rPr lang="en-US" sz="1050">
                          <a:effectLst/>
                        </a:rPr>
                        <a:t>4S121.1 - Persoane (elevi/ ucenici) care îsi gasesc un loc de munca la încetarea calitaþii de participant, din care: - Roma</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662" marR="50662" marT="0" marB="0"/>
                </a:tc>
                <a:tc>
                  <a:txBody>
                    <a:bodyPr/>
                    <a:lstStyle/>
                    <a:p>
                      <a:pPr marL="0" marR="0" algn="ctr">
                        <a:lnSpc>
                          <a:spcPct val="115000"/>
                        </a:lnSpc>
                        <a:spcBef>
                          <a:spcPts val="0"/>
                        </a:spcBef>
                        <a:spcAft>
                          <a:spcPts val="0"/>
                        </a:spcAft>
                      </a:pPr>
                      <a:r>
                        <a:rPr lang="en-US" sz="1050">
                          <a:effectLst/>
                        </a:rPr>
                        <a:t>2</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662" marR="50662" marT="0" marB="0" anchor="ctr"/>
                </a:tc>
                <a:extLst>
                  <a:ext uri="{0D108BD9-81ED-4DB2-BD59-A6C34878D82A}">
                    <a16:rowId xmlns:a16="http://schemas.microsoft.com/office/drawing/2014/main" val="432648591"/>
                  </a:ext>
                </a:extLst>
              </a:tr>
              <a:tr h="526171">
                <a:tc>
                  <a:txBody>
                    <a:bodyPr/>
                    <a:lstStyle/>
                    <a:p>
                      <a:pPr marL="0" marR="0" algn="just">
                        <a:lnSpc>
                          <a:spcPct val="115000"/>
                        </a:lnSpc>
                        <a:spcBef>
                          <a:spcPts val="0"/>
                        </a:spcBef>
                        <a:spcAft>
                          <a:spcPts val="0"/>
                        </a:spcAft>
                      </a:pPr>
                      <a:r>
                        <a:rPr lang="en-US" sz="1050">
                          <a:effectLst/>
                        </a:rPr>
                        <a:t>4S121.2 - Persoane (elevi/ ucenici) care îsi gasesc un loc de munca la încetarea calitaþii de participant, din care: - Din zona rurala</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662" marR="50662" marT="0" marB="0"/>
                </a:tc>
                <a:tc>
                  <a:txBody>
                    <a:bodyPr/>
                    <a:lstStyle/>
                    <a:p>
                      <a:pPr marL="0" marR="0" algn="ctr">
                        <a:lnSpc>
                          <a:spcPct val="115000"/>
                        </a:lnSpc>
                        <a:spcBef>
                          <a:spcPts val="0"/>
                        </a:spcBef>
                        <a:spcAft>
                          <a:spcPts val="0"/>
                        </a:spcAft>
                      </a:pPr>
                      <a:r>
                        <a:rPr lang="en-US" sz="1050">
                          <a:effectLst/>
                        </a:rPr>
                        <a:t>13</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662" marR="50662" marT="0" marB="0" anchor="ctr"/>
                </a:tc>
                <a:extLst>
                  <a:ext uri="{0D108BD9-81ED-4DB2-BD59-A6C34878D82A}">
                    <a16:rowId xmlns:a16="http://schemas.microsoft.com/office/drawing/2014/main" val="3712697180"/>
                  </a:ext>
                </a:extLst>
              </a:tr>
              <a:tr h="526171">
                <a:tc>
                  <a:txBody>
                    <a:bodyPr/>
                    <a:lstStyle/>
                    <a:p>
                      <a:pPr marL="0" marR="0" algn="just">
                        <a:lnSpc>
                          <a:spcPct val="115000"/>
                        </a:lnSpc>
                        <a:spcBef>
                          <a:spcPts val="0"/>
                        </a:spcBef>
                        <a:spcAft>
                          <a:spcPts val="0"/>
                        </a:spcAft>
                      </a:pPr>
                      <a:r>
                        <a:rPr lang="en-US" sz="1050">
                          <a:effectLst/>
                        </a:rPr>
                        <a:t>4S122 - Persoane (elevi/ ucenici) care urmeaza studii/cursuri de formare la încetarea calitaþii de participant</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662" marR="50662" marT="0" marB="0"/>
                </a:tc>
                <a:tc>
                  <a:txBody>
                    <a:bodyPr/>
                    <a:lstStyle/>
                    <a:p>
                      <a:pPr marL="0" marR="0" algn="ctr">
                        <a:lnSpc>
                          <a:spcPct val="115000"/>
                        </a:lnSpc>
                        <a:spcBef>
                          <a:spcPts val="0"/>
                        </a:spcBef>
                        <a:spcAft>
                          <a:spcPts val="0"/>
                        </a:spcAft>
                      </a:pPr>
                      <a:r>
                        <a:rPr lang="en-US" sz="1050">
                          <a:effectLst/>
                        </a:rPr>
                        <a:t>19</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662" marR="50662" marT="0" marB="0" anchor="ctr"/>
                </a:tc>
                <a:extLst>
                  <a:ext uri="{0D108BD9-81ED-4DB2-BD59-A6C34878D82A}">
                    <a16:rowId xmlns:a16="http://schemas.microsoft.com/office/drawing/2014/main" val="885854370"/>
                  </a:ext>
                </a:extLst>
              </a:tr>
              <a:tr h="526171">
                <a:tc>
                  <a:txBody>
                    <a:bodyPr/>
                    <a:lstStyle/>
                    <a:p>
                      <a:pPr marL="0" marR="0" algn="just">
                        <a:lnSpc>
                          <a:spcPct val="115000"/>
                        </a:lnSpc>
                        <a:spcBef>
                          <a:spcPts val="0"/>
                        </a:spcBef>
                        <a:spcAft>
                          <a:spcPts val="0"/>
                        </a:spcAft>
                      </a:pPr>
                      <a:r>
                        <a:rPr lang="en-US" sz="1050">
                          <a:effectLst/>
                        </a:rPr>
                        <a:t>4S122.1 - Persoane (elevi/ ucenici) care urmeaza studii/cursuri de formare</a:t>
                      </a:r>
                      <a:endParaRPr lang="en-US" sz="1200">
                        <a:effectLst/>
                      </a:endParaRPr>
                    </a:p>
                    <a:p>
                      <a:pPr marL="0" marR="0" algn="just">
                        <a:lnSpc>
                          <a:spcPct val="115000"/>
                        </a:lnSpc>
                        <a:spcBef>
                          <a:spcPts val="0"/>
                        </a:spcBef>
                        <a:spcAft>
                          <a:spcPts val="0"/>
                        </a:spcAft>
                      </a:pPr>
                      <a:r>
                        <a:rPr lang="en-US" sz="1050">
                          <a:effectLst/>
                        </a:rPr>
                        <a:t>la încetarea calitaþii de participant, din care: - Roma</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662" marR="50662" marT="0" marB="0"/>
                </a:tc>
                <a:tc>
                  <a:txBody>
                    <a:bodyPr/>
                    <a:lstStyle/>
                    <a:p>
                      <a:pPr marL="0" marR="0" algn="ctr">
                        <a:lnSpc>
                          <a:spcPct val="115000"/>
                        </a:lnSpc>
                        <a:spcBef>
                          <a:spcPts val="0"/>
                        </a:spcBef>
                        <a:spcAft>
                          <a:spcPts val="0"/>
                        </a:spcAft>
                      </a:pPr>
                      <a:r>
                        <a:rPr lang="en-US" sz="1050">
                          <a:effectLst/>
                        </a:rPr>
                        <a:t>1</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662" marR="50662" marT="0" marB="0" anchor="ctr"/>
                </a:tc>
                <a:extLst>
                  <a:ext uri="{0D108BD9-81ED-4DB2-BD59-A6C34878D82A}">
                    <a16:rowId xmlns:a16="http://schemas.microsoft.com/office/drawing/2014/main" val="1968872375"/>
                  </a:ext>
                </a:extLst>
              </a:tr>
              <a:tr h="632678">
                <a:tc>
                  <a:txBody>
                    <a:bodyPr/>
                    <a:lstStyle/>
                    <a:p>
                      <a:pPr marL="0" marR="0" algn="just">
                        <a:lnSpc>
                          <a:spcPct val="115000"/>
                        </a:lnSpc>
                        <a:spcBef>
                          <a:spcPts val="0"/>
                        </a:spcBef>
                        <a:spcAft>
                          <a:spcPts val="0"/>
                        </a:spcAft>
                      </a:pPr>
                      <a:r>
                        <a:rPr lang="en-US" sz="1050">
                          <a:effectLst/>
                        </a:rPr>
                        <a:t>4S122.2 - Persoane (elevi/ ucenici) care urmeaza studii/cursuri de formare la încetarea calitaþii de participant, din care: - Din zona rurala</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662" marR="50662" marT="0" marB="0"/>
                </a:tc>
                <a:tc>
                  <a:txBody>
                    <a:bodyPr/>
                    <a:lstStyle/>
                    <a:p>
                      <a:pPr marL="0" marR="0" algn="ctr">
                        <a:lnSpc>
                          <a:spcPct val="115000"/>
                        </a:lnSpc>
                        <a:spcBef>
                          <a:spcPts val="0"/>
                        </a:spcBef>
                        <a:spcAft>
                          <a:spcPts val="0"/>
                        </a:spcAft>
                      </a:pPr>
                      <a:r>
                        <a:rPr lang="en-US" sz="1050" dirty="0">
                          <a:effectLst/>
                        </a:rPr>
                        <a:t>7</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662" marR="50662" marT="0" marB="0" anchor="ctr"/>
                </a:tc>
                <a:extLst>
                  <a:ext uri="{0D108BD9-81ED-4DB2-BD59-A6C34878D82A}">
                    <a16:rowId xmlns:a16="http://schemas.microsoft.com/office/drawing/2014/main" val="4185262375"/>
                  </a:ext>
                </a:extLst>
              </a:tr>
            </a:tbl>
          </a:graphicData>
        </a:graphic>
      </p:graphicFrame>
      <p:sp>
        <p:nvSpPr>
          <p:cNvPr id="7" name="Content Placeholder 6">
            <a:extLst>
              <a:ext uri="{FF2B5EF4-FFF2-40B4-BE49-F238E27FC236}">
                <a16:creationId xmlns:a16="http://schemas.microsoft.com/office/drawing/2014/main" id="{59CD098C-71DE-4910-8F9C-42E49B05CB53}"/>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33383013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F1866A-1F64-4564-B497-C3126317541E}"/>
              </a:ext>
            </a:extLst>
          </p:cNvPr>
          <p:cNvSpPr>
            <a:spLocks noGrp="1"/>
          </p:cNvSpPr>
          <p:nvPr>
            <p:ph type="title"/>
          </p:nvPr>
        </p:nvSpPr>
        <p:spPr>
          <a:xfrm>
            <a:off x="2446431" y="327514"/>
            <a:ext cx="9905998" cy="1478570"/>
          </a:xfrm>
        </p:spPr>
        <p:txBody>
          <a:bodyPr/>
          <a:lstStyle/>
          <a:p>
            <a:r>
              <a:rPr lang="en-US" sz="3600" dirty="0" err="1">
                <a:effectLst/>
              </a:rPr>
              <a:t>Indicatori</a:t>
            </a:r>
            <a:r>
              <a:rPr lang="en-US" sz="3600" dirty="0">
                <a:effectLst/>
              </a:rPr>
              <a:t> </a:t>
            </a:r>
            <a:r>
              <a:rPr lang="en-US" sz="3600" dirty="0" err="1">
                <a:effectLst/>
              </a:rPr>
              <a:t>prestabiliti</a:t>
            </a:r>
            <a:r>
              <a:rPr lang="en-US" sz="3600" dirty="0">
                <a:effectLst/>
              </a:rPr>
              <a:t> de </a:t>
            </a:r>
            <a:r>
              <a:rPr lang="en-US" sz="3600" dirty="0" err="1">
                <a:effectLst/>
              </a:rPr>
              <a:t>realizare</a:t>
            </a:r>
            <a:br>
              <a:rPr lang="en-US" sz="4800" dirty="0">
                <a:effectLst/>
                <a:latin typeface="Calibri" panose="020F0502020204030204" pitchFamily="34" charset="0"/>
                <a:ea typeface="Times New Roman" panose="02020603050405020304" pitchFamily="18" charset="0"/>
                <a:cs typeface="Times New Roman" panose="02020603050405020304" pitchFamily="18" charset="0"/>
              </a:rPr>
            </a:br>
            <a:endParaRPr lang="en-US" dirty="0"/>
          </a:p>
        </p:txBody>
      </p:sp>
      <p:graphicFrame>
        <p:nvGraphicFramePr>
          <p:cNvPr id="3" name="Content Placeholder 2">
            <a:extLst>
              <a:ext uri="{FF2B5EF4-FFF2-40B4-BE49-F238E27FC236}">
                <a16:creationId xmlns:a16="http://schemas.microsoft.com/office/drawing/2014/main" id="{654F5E1E-BBE9-4561-98EA-B9E31BB736D8}"/>
              </a:ext>
            </a:extLst>
          </p:cNvPr>
          <p:cNvGraphicFramePr>
            <a:graphicFrameLocks noGrp="1"/>
          </p:cNvGraphicFramePr>
          <p:nvPr>
            <p:ph idx="1"/>
            <p:extLst>
              <p:ext uri="{D42A27DB-BD31-4B8C-83A1-F6EECF244321}">
                <p14:modId xmlns:p14="http://schemas.microsoft.com/office/powerpoint/2010/main" val="2888684543"/>
              </p:ext>
            </p:extLst>
          </p:nvPr>
        </p:nvGraphicFramePr>
        <p:xfrm>
          <a:off x="2446431" y="1970843"/>
          <a:ext cx="7299138" cy="3426508"/>
        </p:xfrm>
        <a:graphic>
          <a:graphicData uri="http://schemas.openxmlformats.org/drawingml/2006/table">
            <a:tbl>
              <a:tblPr firstRow="1" firstCol="1" bandRow="1">
                <a:tableStyleId>{073A0DAA-6AF3-43AB-8588-CEC1D06C72B9}</a:tableStyleId>
              </a:tblPr>
              <a:tblGrid>
                <a:gridCol w="3649569">
                  <a:extLst>
                    <a:ext uri="{9D8B030D-6E8A-4147-A177-3AD203B41FA5}">
                      <a16:colId xmlns:a16="http://schemas.microsoft.com/office/drawing/2014/main" val="1506962217"/>
                    </a:ext>
                  </a:extLst>
                </a:gridCol>
                <a:gridCol w="3649569">
                  <a:extLst>
                    <a:ext uri="{9D8B030D-6E8A-4147-A177-3AD203B41FA5}">
                      <a16:colId xmlns:a16="http://schemas.microsoft.com/office/drawing/2014/main" val="3372578245"/>
                    </a:ext>
                  </a:extLst>
                </a:gridCol>
              </a:tblGrid>
              <a:tr h="853410">
                <a:tc>
                  <a:txBody>
                    <a:bodyPr/>
                    <a:lstStyle/>
                    <a:p>
                      <a:pPr marL="0" marR="0" algn="just">
                        <a:lnSpc>
                          <a:spcPct val="115000"/>
                        </a:lnSpc>
                        <a:spcBef>
                          <a:spcPts val="0"/>
                        </a:spcBef>
                        <a:spcAft>
                          <a:spcPts val="0"/>
                        </a:spcAft>
                      </a:pPr>
                      <a:r>
                        <a:rPr lang="en-US" sz="1100">
                          <a:effectLst/>
                        </a:rPr>
                        <a:t>4S131 - Persoane (elevi/ ucenici) care beneficiaza de sprijin  pentru participarea la programe de educaþie/FP</a:t>
                      </a:r>
                      <a:endParaRPr lang="en-US"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100">
                          <a:effectLst/>
                        </a:rPr>
                        <a:t>181</a:t>
                      </a:r>
                      <a:endParaRPr lang="en-US"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41829714"/>
                  </a:ext>
                </a:extLst>
              </a:tr>
              <a:tr h="1286549">
                <a:tc>
                  <a:txBody>
                    <a:bodyPr/>
                    <a:lstStyle/>
                    <a:p>
                      <a:pPr marL="0" marR="0" algn="just">
                        <a:lnSpc>
                          <a:spcPct val="115000"/>
                        </a:lnSpc>
                        <a:spcBef>
                          <a:spcPts val="0"/>
                        </a:spcBef>
                        <a:spcAft>
                          <a:spcPts val="0"/>
                        </a:spcAft>
                      </a:pPr>
                      <a:r>
                        <a:rPr lang="en-US" sz="1100">
                          <a:effectLst/>
                        </a:rPr>
                        <a:t>4S131.2 - Persoane (elevi/ ucenici) care beneficiaza de sprijin</a:t>
                      </a:r>
                      <a:endParaRPr lang="en-US" sz="2000">
                        <a:effectLst/>
                      </a:endParaRPr>
                    </a:p>
                    <a:p>
                      <a:pPr marL="0" marR="0" algn="just">
                        <a:lnSpc>
                          <a:spcPct val="115000"/>
                        </a:lnSpc>
                        <a:spcBef>
                          <a:spcPts val="0"/>
                        </a:spcBef>
                        <a:spcAft>
                          <a:spcPts val="0"/>
                        </a:spcAft>
                      </a:pPr>
                      <a:r>
                        <a:rPr lang="en-US" sz="1100">
                          <a:effectLst/>
                        </a:rPr>
                        <a:t>pentru participarea la programe de educaþie/FP, din care: - Din</a:t>
                      </a:r>
                      <a:endParaRPr lang="en-US" sz="2000">
                        <a:effectLst/>
                      </a:endParaRPr>
                    </a:p>
                    <a:p>
                      <a:pPr marL="0" marR="0" algn="just">
                        <a:lnSpc>
                          <a:spcPct val="115000"/>
                        </a:lnSpc>
                        <a:spcBef>
                          <a:spcPts val="0"/>
                        </a:spcBef>
                        <a:spcAft>
                          <a:spcPts val="0"/>
                        </a:spcAft>
                      </a:pPr>
                      <a:r>
                        <a:rPr lang="en-US" sz="1100">
                          <a:effectLst/>
                        </a:rPr>
                        <a:t>zona rurala</a:t>
                      </a:r>
                      <a:endParaRPr lang="en-US"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100">
                          <a:effectLst/>
                        </a:rPr>
                        <a:t>61</a:t>
                      </a:r>
                      <a:endParaRPr lang="en-US"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042679511"/>
                  </a:ext>
                </a:extLst>
              </a:tr>
              <a:tr h="1286549">
                <a:tc>
                  <a:txBody>
                    <a:bodyPr/>
                    <a:lstStyle/>
                    <a:p>
                      <a:pPr marL="0" marR="0" algn="just">
                        <a:lnSpc>
                          <a:spcPct val="115000"/>
                        </a:lnSpc>
                        <a:spcBef>
                          <a:spcPts val="0"/>
                        </a:spcBef>
                        <a:spcAft>
                          <a:spcPts val="0"/>
                        </a:spcAft>
                      </a:pPr>
                      <a:r>
                        <a:rPr lang="en-US" sz="1100">
                          <a:effectLst/>
                        </a:rPr>
                        <a:t>4S131.1 - Persoane (elevi/ ucenici) care beneficiaza de sprijin</a:t>
                      </a:r>
                      <a:endParaRPr lang="en-US" sz="2000">
                        <a:effectLst/>
                      </a:endParaRPr>
                    </a:p>
                    <a:p>
                      <a:pPr marL="0" marR="0" algn="just">
                        <a:lnSpc>
                          <a:spcPct val="115000"/>
                        </a:lnSpc>
                        <a:spcBef>
                          <a:spcPts val="0"/>
                        </a:spcBef>
                        <a:spcAft>
                          <a:spcPts val="0"/>
                        </a:spcAft>
                      </a:pPr>
                      <a:r>
                        <a:rPr lang="en-US" sz="1100">
                          <a:effectLst/>
                        </a:rPr>
                        <a:t>pentru participarea la programe de educaþie/FP, din care: -</a:t>
                      </a:r>
                      <a:endParaRPr lang="en-US" sz="2000">
                        <a:effectLst/>
                      </a:endParaRPr>
                    </a:p>
                    <a:p>
                      <a:pPr marL="0" marR="0" algn="just">
                        <a:lnSpc>
                          <a:spcPct val="115000"/>
                        </a:lnSpc>
                        <a:spcBef>
                          <a:spcPts val="0"/>
                        </a:spcBef>
                        <a:spcAft>
                          <a:spcPts val="0"/>
                        </a:spcAft>
                      </a:pPr>
                      <a:r>
                        <a:rPr lang="en-US" sz="1100">
                          <a:effectLst/>
                        </a:rPr>
                        <a:t>Roma</a:t>
                      </a:r>
                      <a:endParaRPr lang="en-US"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100" dirty="0">
                          <a:effectLst/>
                        </a:rPr>
                        <a:t>8</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963938588"/>
                  </a:ext>
                </a:extLst>
              </a:tr>
            </a:tbl>
          </a:graphicData>
        </a:graphic>
      </p:graphicFrame>
    </p:spTree>
    <p:extLst>
      <p:ext uri="{BB962C8B-B14F-4D97-AF65-F5344CB8AC3E}">
        <p14:creationId xmlns:p14="http://schemas.microsoft.com/office/powerpoint/2010/main" val="9863044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024AB7-6F15-48FB-9F3A-CC2A61E0996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981D7D3-66AB-4875-9763-F2606237CAFF}"/>
              </a:ext>
            </a:extLst>
          </p:cNvPr>
          <p:cNvSpPr>
            <a:spLocks noGrp="1"/>
          </p:cNvSpPr>
          <p:nvPr>
            <p:ph idx="1"/>
          </p:nvPr>
        </p:nvSpPr>
        <p:spPr>
          <a:xfrm>
            <a:off x="1940402" y="2697768"/>
            <a:ext cx="9905999" cy="3541714"/>
          </a:xfrm>
        </p:spPr>
        <p:txBody>
          <a:bodyPr>
            <a:normAutofit/>
          </a:bodyPr>
          <a:lstStyle/>
          <a:p>
            <a:pPr marL="0" indent="0">
              <a:buNone/>
            </a:pPr>
            <a:r>
              <a:rPr lang="en-US" sz="4400" b="1" dirty="0"/>
              <a:t>MULTUMIM PENTRU ATENTIE !</a:t>
            </a:r>
          </a:p>
        </p:txBody>
      </p:sp>
    </p:spTree>
    <p:extLst>
      <p:ext uri="{BB962C8B-B14F-4D97-AF65-F5344CB8AC3E}">
        <p14:creationId xmlns:p14="http://schemas.microsoft.com/office/powerpoint/2010/main" val="22774576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385BA5-4FC0-4AFE-9E14-6597C8A662E8}"/>
              </a:ext>
            </a:extLst>
          </p:cNvPr>
          <p:cNvSpPr>
            <a:spLocks noGrp="1"/>
          </p:cNvSpPr>
          <p:nvPr>
            <p:ph type="title"/>
          </p:nvPr>
        </p:nvSpPr>
        <p:spPr/>
        <p:txBody>
          <a:bodyPr>
            <a:normAutofit fontScale="90000"/>
          </a:bodyPr>
          <a:lstStyle/>
          <a:p>
            <a:pPr algn="ctr"/>
            <a:r>
              <a:rPr lang="en-US" sz="3600" b="1" i="1" dirty="0" err="1">
                <a:effectLst/>
                <a:latin typeface="Times New Roman" panose="02020603050405020304" pitchFamily="18" charset="0"/>
                <a:ea typeface="Calibri" panose="020F0502020204030204" pitchFamily="34" charset="0"/>
              </a:rPr>
              <a:t>Obiectivul</a:t>
            </a:r>
            <a:r>
              <a:rPr lang="en-US" sz="3600" b="1" i="1" dirty="0">
                <a:effectLst/>
                <a:latin typeface="Times New Roman" panose="02020603050405020304" pitchFamily="18" charset="0"/>
                <a:ea typeface="Calibri" panose="020F0502020204030204" pitchFamily="34" charset="0"/>
              </a:rPr>
              <a:t> general al </a:t>
            </a:r>
            <a:r>
              <a:rPr lang="en-US" sz="3600" b="1" i="1" dirty="0" err="1">
                <a:effectLst/>
                <a:latin typeface="Times New Roman" panose="02020603050405020304" pitchFamily="18" charset="0"/>
                <a:ea typeface="Calibri" panose="020F0502020204030204" pitchFamily="34" charset="0"/>
              </a:rPr>
              <a:t>proiectului</a:t>
            </a:r>
            <a:r>
              <a:rPr lang="en-US" sz="3600" b="1" i="1" dirty="0">
                <a:effectLst/>
                <a:latin typeface="Times New Roman" panose="02020603050405020304" pitchFamily="18" charset="0"/>
                <a:ea typeface="Calibri" panose="020F0502020204030204" pitchFamily="34" charset="0"/>
              </a:rPr>
              <a:t>/</a:t>
            </a:r>
            <a:r>
              <a:rPr lang="en-US" sz="3600" b="1" i="1" dirty="0" err="1">
                <a:effectLst/>
                <a:latin typeface="Times New Roman" panose="02020603050405020304" pitchFamily="18" charset="0"/>
                <a:ea typeface="Calibri" panose="020F0502020204030204" pitchFamily="34" charset="0"/>
              </a:rPr>
              <a:t>Scopul</a:t>
            </a:r>
            <a:r>
              <a:rPr lang="en-US" sz="3600" b="1" i="1" dirty="0">
                <a:effectLst/>
                <a:latin typeface="Times New Roman" panose="02020603050405020304" pitchFamily="18" charset="0"/>
                <a:ea typeface="Calibri" panose="020F0502020204030204" pitchFamily="34" charset="0"/>
              </a:rPr>
              <a:t> </a:t>
            </a:r>
            <a:r>
              <a:rPr lang="en-US" sz="3600" b="1" i="1" dirty="0" err="1">
                <a:effectLst/>
                <a:latin typeface="Times New Roman" panose="02020603050405020304" pitchFamily="18" charset="0"/>
                <a:ea typeface="Calibri" panose="020F0502020204030204" pitchFamily="34" charset="0"/>
              </a:rPr>
              <a:t>proiectului</a:t>
            </a:r>
            <a:br>
              <a:rPr lang="en-US" sz="3600" dirty="0">
                <a:effectLst/>
                <a:latin typeface="Times New Roman" panose="02020603050405020304" pitchFamily="18" charset="0"/>
                <a:ea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F1C153D6-441E-4C0C-9A8B-6AB01C387112}"/>
              </a:ext>
            </a:extLst>
          </p:cNvPr>
          <p:cNvSpPr>
            <a:spLocks noGrp="1"/>
          </p:cNvSpPr>
          <p:nvPr>
            <p:ph idx="1"/>
          </p:nvPr>
        </p:nvSpPr>
        <p:spPr>
          <a:xfrm>
            <a:off x="763480" y="1704513"/>
            <a:ext cx="10875145" cy="4731798"/>
          </a:xfrm>
        </p:spPr>
        <p:txBody>
          <a:bodyPr>
            <a:normAutofit fontScale="62500" lnSpcReduction="20000"/>
          </a:bodyPr>
          <a:lstStyle/>
          <a:p>
            <a:pPr marL="0" marR="0" indent="0">
              <a:spcBef>
                <a:spcPts val="0"/>
              </a:spcBef>
              <a:spcAft>
                <a:spcPts val="0"/>
              </a:spcAft>
              <a:buNone/>
            </a:pPr>
            <a:r>
              <a:rPr lang="en-US" sz="1800" b="1" i="1" dirty="0">
                <a:latin typeface="Times New Roman" panose="02020603050405020304" pitchFamily="18" charset="0"/>
                <a:ea typeface="Times New Roman" panose="02020603050405020304" pitchFamily="18" charset="0"/>
              </a:rPr>
              <a:t>	</a:t>
            </a:r>
            <a:r>
              <a:rPr lang="ro-RO" sz="1800" b="1" dirty="0">
                <a:effectLst/>
                <a:latin typeface="Arial" panose="020B0604020202020204" pitchFamily="34" charset="0"/>
                <a:ea typeface="Times New Roman" panose="02020603050405020304" pitchFamily="18" charset="0"/>
              </a:rPr>
              <a:t>Obiectivul general al proiectului consta in derularea de stagii de practica pentru elevi si crearea de parteneriate viabile scoala-angajatori, in vederea dobandirii de catre elevi de noi competente aplicative si insertiei acestora pe piata muncii in domenii competitive de specializare inteligenta SNC si SNCDI. Prin obiectivul general si cele specifice definite proiectul contribuie la realizarea obiectivului major al POCU 2014-2020 care urmareste dezvoltarea Capitalului uman al Romaniei prin cresterea accesului la un sistem de educatie si formare profesionala de calitate, de asemenea, contribuie la realizarea scopului AP6 – Educatie si competente, Prioritatea de investiþii 10.iv: Îmbunataþirea utilitaþii sistemelor de educaþie si formare pentru piaþa muncii, facilitarea trecerii de la educaþie la munca si consolidarea sistemelor de educaþie si formare profesionala si a calitaþii lor, inclusiv prin mecanisme pentru anticiparea competenþelor, adaptarea programelor de învaþamânt si crearea si dezvoltarea de sisteme de învaþare bazate pe munca, inclusiv sisteme de învaþare duale si de ucenicie, Obiectivul specific 6.14 Cresterea participarii la programe de învaþare la locul de munca a elevilor si ucenicilor din învaþamântul secundar si terþiar non-universitar, cu accent pe sectoarele economice cu potenþial competitiv identificate conform SNC si din domeniile de specializare inteligenta conform SNCDI. Toate obiectivele specifice definite in proiect sunt corelate cu obiectivele POCU AP6 vizand investitii in educatie si competente pentru absolventii de invatamant din Romania. Obiectivele proiectului sunt directionate si contribuie la realizarea obiectivului specific 6.14 al POCU, care vizeaza cresterea participarii elevilor din invatamanatul secundar si tertiar non-universitar la programe de pregatire practica, dezvoltarea de parteneriate intre Solicitant si Parteneri si sistemul educational si mediul economic, cresterea numarului de absolventi de invatamant preuniversitar care isi gasesc un loc de munca ca urmare a desfasurarii pe perioada studiilor a unor activitati practice de invatare la un potential loc de munca la parteneri din sectoare de specializare inteligenta SNC/SNCDI. Realizarea obiectivelor proiectului prin derularea activitatilor specifice, va contribui activ la dezvoltarea cunostintelor si abilitatilor practice ale elevilor in vederea familiarizarii cu ceea ce va insemna un viitor loc de munca si accesului pe piata muncii dupa finalizarea studiilor. Obiectivele proiectului sunt directionate spre realizarea obiectivului specific 6.14 al POCU, care vizeaza cresterea importantei si ponderii practicii in planurile de scolarizare, precum si a invatarii la un potential loc de munca si derularii de stagii la parteneri din mediul de afaceri care activeaza in domenii competitive. Efectele pozitive pe termen lung ce se vor inregistra in urma realizarii obiectivelor prezentei propuneri de proiect sunt:</a:t>
            </a:r>
            <a:endParaRPr lang="en-US" sz="1800" b="1" dirty="0">
              <a:effectLst/>
              <a:latin typeface="Times New Roman" panose="02020603050405020304" pitchFamily="18" charset="0"/>
              <a:ea typeface="Times New Roman" panose="02020603050405020304" pitchFamily="18" charset="0"/>
            </a:endParaRPr>
          </a:p>
          <a:p>
            <a:pPr marL="0" marR="0" indent="0" algn="just">
              <a:spcBef>
                <a:spcPts val="0"/>
              </a:spcBef>
              <a:spcAft>
                <a:spcPts val="0"/>
              </a:spcAft>
              <a:buNone/>
            </a:pPr>
            <a:r>
              <a:rPr lang="en-US" sz="1800" b="1" dirty="0">
                <a:effectLst/>
                <a:latin typeface="Arial" panose="020B0604020202020204" pitchFamily="34" charset="0"/>
                <a:ea typeface="Times New Roman" panose="02020603050405020304" pitchFamily="18" charset="0"/>
              </a:rPr>
              <a:t>	</a:t>
            </a:r>
            <a:r>
              <a:rPr lang="ro-RO" sz="1800" b="1" dirty="0">
                <a:effectLst/>
                <a:latin typeface="Arial" panose="020B0604020202020204" pitchFamily="34" charset="0"/>
                <a:ea typeface="Times New Roman" panose="02020603050405020304" pitchFamily="18" charset="0"/>
              </a:rPr>
              <a:t>- elevi mai bine pregatiti din punct de vedere practic pentru domeniile competitive SNC/SNCDI</a:t>
            </a:r>
            <a:endParaRPr lang="en-US" sz="1800" b="1" dirty="0">
              <a:effectLst/>
              <a:latin typeface="Times New Roman" panose="02020603050405020304" pitchFamily="18" charset="0"/>
              <a:ea typeface="Times New Roman" panose="02020603050405020304" pitchFamily="18" charset="0"/>
            </a:endParaRPr>
          </a:p>
          <a:p>
            <a:pPr marL="0" marR="0" indent="0" algn="just">
              <a:spcBef>
                <a:spcPts val="0"/>
              </a:spcBef>
              <a:spcAft>
                <a:spcPts val="0"/>
              </a:spcAft>
              <a:buNone/>
            </a:pPr>
            <a:r>
              <a:rPr lang="en-US" sz="1800" b="1" dirty="0">
                <a:effectLst/>
                <a:latin typeface="Arial" panose="020B0604020202020204" pitchFamily="34" charset="0"/>
                <a:ea typeface="Times New Roman" panose="02020603050405020304" pitchFamily="18" charset="0"/>
              </a:rPr>
              <a:t>	</a:t>
            </a:r>
            <a:r>
              <a:rPr lang="ro-RO" sz="1800" b="1" dirty="0">
                <a:effectLst/>
                <a:latin typeface="Arial" panose="020B0604020202020204" pitchFamily="34" charset="0"/>
                <a:ea typeface="Times New Roman" panose="02020603050405020304" pitchFamily="18" charset="0"/>
              </a:rPr>
              <a:t>- elevi consiliati in ceea ce priveste alegerea carierei potrivite sau continuarea studiilor</a:t>
            </a:r>
            <a:endParaRPr lang="en-US" sz="1800" b="1" dirty="0">
              <a:effectLst/>
              <a:latin typeface="Times New Roman" panose="02020603050405020304" pitchFamily="18" charset="0"/>
              <a:ea typeface="Times New Roman" panose="02020603050405020304" pitchFamily="18" charset="0"/>
            </a:endParaRPr>
          </a:p>
          <a:p>
            <a:pPr marL="0" marR="0" indent="0" algn="just">
              <a:spcBef>
                <a:spcPts val="0"/>
              </a:spcBef>
              <a:spcAft>
                <a:spcPts val="0"/>
              </a:spcAft>
              <a:buNone/>
            </a:pPr>
            <a:r>
              <a:rPr lang="en-US" sz="1800" b="1" dirty="0">
                <a:effectLst/>
                <a:latin typeface="Arial" panose="020B0604020202020204" pitchFamily="34" charset="0"/>
                <a:ea typeface="Times New Roman" panose="02020603050405020304" pitchFamily="18" charset="0"/>
              </a:rPr>
              <a:t>	</a:t>
            </a:r>
            <a:r>
              <a:rPr lang="ro-RO" sz="1800" b="1" dirty="0">
                <a:effectLst/>
                <a:latin typeface="Arial" panose="020B0604020202020204" pitchFamily="34" charset="0"/>
                <a:ea typeface="Times New Roman" panose="02020603050405020304" pitchFamily="18" charset="0"/>
              </a:rPr>
              <a:t>- elevi care vor fi capabili sa-si gaseasca un loc de munca in urma participarii la stagiile de practica</a:t>
            </a:r>
            <a:endParaRPr lang="en-US" sz="1800" b="1" dirty="0">
              <a:effectLst/>
              <a:latin typeface="Times New Roman" panose="02020603050405020304" pitchFamily="18" charset="0"/>
              <a:ea typeface="Times New Roman" panose="02020603050405020304" pitchFamily="18" charset="0"/>
            </a:endParaRPr>
          </a:p>
          <a:p>
            <a:pPr marL="0" marR="0" indent="0" algn="just">
              <a:spcBef>
                <a:spcPts val="0"/>
              </a:spcBef>
              <a:spcAft>
                <a:spcPts val="0"/>
              </a:spcAft>
              <a:buNone/>
            </a:pPr>
            <a:r>
              <a:rPr lang="en-US" sz="1800" b="1" dirty="0">
                <a:effectLst/>
                <a:latin typeface="Arial" panose="020B0604020202020204" pitchFamily="34" charset="0"/>
                <a:ea typeface="Times New Roman" panose="02020603050405020304" pitchFamily="18" charset="0"/>
              </a:rPr>
              <a:t>	</a:t>
            </a:r>
            <a:r>
              <a:rPr lang="ro-RO" sz="1800" b="1" dirty="0">
                <a:effectLst/>
                <a:latin typeface="Arial" panose="020B0604020202020204" pitchFamily="34" charset="0"/>
                <a:ea typeface="Times New Roman" panose="02020603050405020304" pitchFamily="18" charset="0"/>
              </a:rPr>
              <a:t>- corelarea ofertei educationale scolare cu cerintele pietei muncii</a:t>
            </a:r>
            <a:endParaRPr lang="en-US" sz="1800" b="1" dirty="0">
              <a:effectLst/>
              <a:latin typeface="Times New Roman" panose="02020603050405020304" pitchFamily="18" charset="0"/>
              <a:ea typeface="Times New Roman" panose="02020603050405020304" pitchFamily="18" charset="0"/>
            </a:endParaRPr>
          </a:p>
          <a:p>
            <a:pPr marL="0" marR="0" indent="0" algn="just">
              <a:spcBef>
                <a:spcPts val="0"/>
              </a:spcBef>
              <a:spcAft>
                <a:spcPts val="0"/>
              </a:spcAft>
              <a:buNone/>
            </a:pPr>
            <a:r>
              <a:rPr lang="en-US" sz="1800" b="1" dirty="0">
                <a:effectLst/>
                <a:latin typeface="Arial" panose="020B0604020202020204" pitchFamily="34" charset="0"/>
                <a:ea typeface="Times New Roman" panose="02020603050405020304" pitchFamily="18" charset="0"/>
              </a:rPr>
              <a:t>	</a:t>
            </a:r>
            <a:r>
              <a:rPr lang="ro-RO" sz="1800" b="1" dirty="0">
                <a:effectLst/>
                <a:latin typeface="Arial" panose="020B0604020202020204" pitchFamily="34" charset="0"/>
                <a:ea typeface="Times New Roman" panose="02020603050405020304" pitchFamily="18" charset="0"/>
              </a:rPr>
              <a:t>- dezvoltare de parteneriate pe termen lung intre Solicitant si Parteneri si institutiile de educatie din care provine grupul</a:t>
            </a:r>
            <a:endParaRPr lang="en-US" sz="1800" b="1" dirty="0">
              <a:effectLst/>
              <a:latin typeface="Times New Roman" panose="02020603050405020304" pitchFamily="18" charset="0"/>
              <a:ea typeface="Times New Roman" panose="02020603050405020304" pitchFamily="18" charset="0"/>
            </a:endParaRPr>
          </a:p>
          <a:p>
            <a:pPr marL="0" indent="0">
              <a:buNone/>
            </a:pPr>
            <a:endParaRPr lang="en-US" b="1" dirty="0"/>
          </a:p>
        </p:txBody>
      </p:sp>
    </p:spTree>
    <p:extLst>
      <p:ext uri="{BB962C8B-B14F-4D97-AF65-F5344CB8AC3E}">
        <p14:creationId xmlns:p14="http://schemas.microsoft.com/office/powerpoint/2010/main" val="15400857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310267-B798-4F23-8189-E1AE143A80F5}"/>
              </a:ext>
            </a:extLst>
          </p:cNvPr>
          <p:cNvSpPr>
            <a:spLocks noGrp="1"/>
          </p:cNvSpPr>
          <p:nvPr>
            <p:ph type="title"/>
          </p:nvPr>
        </p:nvSpPr>
        <p:spPr>
          <a:xfrm>
            <a:off x="1487642" y="327514"/>
            <a:ext cx="9905998" cy="1478570"/>
          </a:xfrm>
        </p:spPr>
        <p:txBody>
          <a:bodyPr>
            <a:normAutofit fontScale="90000"/>
          </a:bodyPr>
          <a:lstStyle/>
          <a:p>
            <a:r>
              <a:rPr lang="en-US" b="1" i="1" dirty="0" err="1">
                <a:effectLst/>
                <a:latin typeface="Times New Roman" panose="02020603050405020304" pitchFamily="18" charset="0"/>
                <a:ea typeface="Calibri" panose="020F0502020204030204" pitchFamily="34" charset="0"/>
              </a:rPr>
              <a:t>Obiectivele</a:t>
            </a:r>
            <a:r>
              <a:rPr lang="en-US" b="1" i="1" dirty="0">
                <a:effectLst/>
                <a:latin typeface="Times New Roman" panose="02020603050405020304" pitchFamily="18" charset="0"/>
                <a:ea typeface="Calibri" panose="020F0502020204030204" pitchFamily="34" charset="0"/>
              </a:rPr>
              <a:t> </a:t>
            </a:r>
            <a:r>
              <a:rPr lang="en-US" b="1" i="1" dirty="0" err="1">
                <a:effectLst/>
                <a:latin typeface="Times New Roman" panose="02020603050405020304" pitchFamily="18" charset="0"/>
                <a:ea typeface="Calibri" panose="020F0502020204030204" pitchFamily="34" charset="0"/>
              </a:rPr>
              <a:t>specifice</a:t>
            </a:r>
            <a:r>
              <a:rPr lang="en-US" b="1" i="1" dirty="0">
                <a:effectLst/>
                <a:latin typeface="Times New Roman" panose="02020603050405020304" pitchFamily="18" charset="0"/>
                <a:ea typeface="Calibri" panose="020F0502020204030204" pitchFamily="34" charset="0"/>
              </a:rPr>
              <a:t> ale </a:t>
            </a:r>
            <a:r>
              <a:rPr lang="en-US" b="1" i="1" dirty="0" err="1">
                <a:effectLst/>
                <a:latin typeface="Times New Roman" panose="02020603050405020304" pitchFamily="18" charset="0"/>
                <a:ea typeface="Calibri" panose="020F0502020204030204" pitchFamily="34" charset="0"/>
              </a:rPr>
              <a:t>proiectului</a:t>
            </a:r>
            <a:br>
              <a:rPr lang="en-US" sz="1800" dirty="0">
                <a:effectLst/>
                <a:latin typeface="Times New Roman" panose="02020603050405020304" pitchFamily="18" charset="0"/>
                <a:ea typeface="Times New Roman" panose="02020603050405020304" pitchFamily="18" charset="0"/>
              </a:rPr>
            </a:br>
            <a:endParaRPr lang="en-US" dirty="0"/>
          </a:p>
        </p:txBody>
      </p:sp>
      <p:graphicFrame>
        <p:nvGraphicFramePr>
          <p:cNvPr id="6" name="Content Placeholder 5">
            <a:extLst>
              <a:ext uri="{FF2B5EF4-FFF2-40B4-BE49-F238E27FC236}">
                <a16:creationId xmlns:a16="http://schemas.microsoft.com/office/drawing/2014/main" id="{B8DED574-9C45-48BA-9B56-BD6DF11F1A3A}"/>
              </a:ext>
            </a:extLst>
          </p:cNvPr>
          <p:cNvGraphicFramePr>
            <a:graphicFrameLocks noGrp="1"/>
          </p:cNvGraphicFramePr>
          <p:nvPr>
            <p:ph idx="1"/>
            <p:extLst>
              <p:ext uri="{D42A27DB-BD31-4B8C-83A1-F6EECF244321}">
                <p14:modId xmlns:p14="http://schemas.microsoft.com/office/powerpoint/2010/main" val="2220203211"/>
              </p:ext>
            </p:extLst>
          </p:nvPr>
        </p:nvGraphicFramePr>
        <p:xfrm>
          <a:off x="1296140" y="1908699"/>
          <a:ext cx="9605638" cy="4153384"/>
        </p:xfrm>
        <a:graphic>
          <a:graphicData uri="http://schemas.openxmlformats.org/drawingml/2006/table">
            <a:tbl>
              <a:tblPr firstRow="1" firstCol="1" bandRow="1">
                <a:tableStyleId>{073A0DAA-6AF3-43AB-8588-CEC1D06C72B9}</a:tableStyleId>
              </a:tblPr>
              <a:tblGrid>
                <a:gridCol w="9605638">
                  <a:extLst>
                    <a:ext uri="{9D8B030D-6E8A-4147-A177-3AD203B41FA5}">
                      <a16:colId xmlns:a16="http://schemas.microsoft.com/office/drawing/2014/main" val="3730777653"/>
                    </a:ext>
                  </a:extLst>
                </a:gridCol>
              </a:tblGrid>
              <a:tr h="923278">
                <a:tc>
                  <a:txBody>
                    <a:bodyPr/>
                    <a:lstStyle/>
                    <a:p>
                      <a:pPr marL="0" marR="0">
                        <a:spcBef>
                          <a:spcPts val="0"/>
                        </a:spcBef>
                        <a:spcAft>
                          <a:spcPts val="0"/>
                        </a:spcAft>
                      </a:pPr>
                      <a:r>
                        <a:rPr lang="ro-RO" sz="1400" dirty="0">
                          <a:effectLst/>
                        </a:rPr>
                        <a:t>1. OS1- Organizarea si derularea de stagii de practica si invatare la locul de munca la care vor participa 181 de elevi in medii de practica create in cadrul proiectului</a:t>
                      </a:r>
                      <a:endParaRPr lang="en-US" sz="2800" dirty="0">
                        <a:effectLst/>
                      </a:endParaRPr>
                    </a:p>
                    <a:p>
                      <a:pPr marL="0" marR="0">
                        <a:spcBef>
                          <a:spcPts val="0"/>
                        </a:spcBef>
                        <a:spcAft>
                          <a:spcPts val="0"/>
                        </a:spcAft>
                      </a:pPr>
                      <a:r>
                        <a:rPr lang="ro-RO" sz="1400" dirty="0">
                          <a:effectLst/>
                        </a:rPr>
                        <a:t>OS1 este corelat cu A1 (A1.1, A1.2) si Rezultatele R1, R2, R3</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978036095"/>
                  </a:ext>
                </a:extLst>
              </a:tr>
              <a:tr h="646021">
                <a:tc>
                  <a:txBody>
                    <a:bodyPr/>
                    <a:lstStyle/>
                    <a:p>
                      <a:pPr marL="0" marR="0" algn="l" defTabSz="914400" rtl="0" eaLnBrk="1" latinLnBrk="0" hangingPunct="1">
                        <a:spcBef>
                          <a:spcPts val="0"/>
                        </a:spcBef>
                        <a:spcAft>
                          <a:spcPts val="0"/>
                        </a:spcAft>
                      </a:pPr>
                      <a:r>
                        <a:rPr lang="ro-RO" sz="1400" b="1" kern="1200" dirty="0">
                          <a:solidFill>
                            <a:schemeClr val="lt1"/>
                          </a:solidFill>
                          <a:effectLst/>
                          <a:latin typeface="+mn-lt"/>
                          <a:ea typeface="+mn-ea"/>
                          <a:cs typeface="+mn-cs"/>
                        </a:rPr>
                        <a:t>2. OS2- Consiliere si orientare in cariera si elaborarea portofoliului profesional pentru 181 de elevi membri ai grupului tinta</a:t>
                      </a:r>
                      <a:endParaRPr lang="en-US" sz="1400" b="1" kern="1200" dirty="0">
                        <a:solidFill>
                          <a:schemeClr val="lt1"/>
                        </a:solidFill>
                        <a:effectLst/>
                        <a:latin typeface="+mn-lt"/>
                        <a:ea typeface="+mn-ea"/>
                        <a:cs typeface="+mn-cs"/>
                      </a:endParaRPr>
                    </a:p>
                    <a:p>
                      <a:pPr marL="0" marR="0" algn="l" defTabSz="914400" rtl="0" eaLnBrk="1" latinLnBrk="0" hangingPunct="1">
                        <a:spcBef>
                          <a:spcPts val="0"/>
                        </a:spcBef>
                        <a:spcAft>
                          <a:spcPts val="0"/>
                        </a:spcAft>
                      </a:pPr>
                      <a:r>
                        <a:rPr lang="ro-RO" sz="1400" b="1" kern="1200" dirty="0">
                          <a:solidFill>
                            <a:schemeClr val="lt1"/>
                          </a:solidFill>
                          <a:effectLst/>
                          <a:latin typeface="+mn-lt"/>
                          <a:ea typeface="+mn-ea"/>
                          <a:cs typeface="+mn-cs"/>
                        </a:rPr>
                        <a:t>OS2 este corelat cu A2 (A2.1, A2.2) si rezultatele R4, R5, R6</a:t>
                      </a:r>
                      <a:endParaRPr lang="en-US" sz="1400" b="1" kern="1200" dirty="0">
                        <a:solidFill>
                          <a:schemeClr val="lt1"/>
                        </a:solidFill>
                        <a:effectLst/>
                        <a:latin typeface="+mn-lt"/>
                        <a:ea typeface="+mn-ea"/>
                        <a:cs typeface="+mn-cs"/>
                      </a:endParaRPr>
                    </a:p>
                  </a:txBody>
                  <a:tcPr marL="68580" marR="68580" marT="0" marB="0"/>
                </a:tc>
                <a:extLst>
                  <a:ext uri="{0D108BD9-81ED-4DB2-BD59-A6C34878D82A}">
                    <a16:rowId xmlns:a16="http://schemas.microsoft.com/office/drawing/2014/main" val="4064121424"/>
                  </a:ext>
                </a:extLst>
              </a:tr>
              <a:tr h="969032">
                <a:tc>
                  <a:txBody>
                    <a:bodyPr/>
                    <a:lstStyle/>
                    <a:p>
                      <a:pPr marL="0" marR="0" algn="l" defTabSz="914400" rtl="0" eaLnBrk="1" latinLnBrk="0" hangingPunct="1">
                        <a:spcBef>
                          <a:spcPts val="0"/>
                        </a:spcBef>
                        <a:spcAft>
                          <a:spcPts val="0"/>
                        </a:spcAft>
                      </a:pPr>
                      <a:r>
                        <a:rPr lang="ro-RO" sz="1400" b="1" kern="1200" dirty="0">
                          <a:solidFill>
                            <a:schemeClr val="lt1"/>
                          </a:solidFill>
                          <a:effectLst/>
                          <a:latin typeface="+mn-lt"/>
                          <a:ea typeface="+mn-ea"/>
                          <a:cs typeface="+mn-cs"/>
                        </a:rPr>
                        <a:t>3. OS3- Incheierea de parteneriate scoala - mediul de afaceri pentru tranzitia elevilor/ absolventilor din sistemul educational spre piata muncii si crearea unui sistem informational specific</a:t>
                      </a:r>
                      <a:endParaRPr lang="en-US" sz="1400" b="1" kern="1200" dirty="0">
                        <a:solidFill>
                          <a:schemeClr val="lt1"/>
                        </a:solidFill>
                        <a:effectLst/>
                        <a:latin typeface="+mn-lt"/>
                        <a:ea typeface="+mn-ea"/>
                        <a:cs typeface="+mn-cs"/>
                      </a:endParaRPr>
                    </a:p>
                    <a:p>
                      <a:pPr marL="0" marR="0" algn="l" defTabSz="914400" rtl="0" eaLnBrk="1" latinLnBrk="0" hangingPunct="1">
                        <a:spcBef>
                          <a:spcPts val="0"/>
                        </a:spcBef>
                        <a:spcAft>
                          <a:spcPts val="0"/>
                        </a:spcAft>
                      </a:pPr>
                      <a:r>
                        <a:rPr lang="ro-RO" sz="1400" b="1" kern="1200" dirty="0">
                          <a:solidFill>
                            <a:schemeClr val="lt1"/>
                          </a:solidFill>
                          <a:effectLst/>
                          <a:latin typeface="+mn-lt"/>
                          <a:ea typeface="+mn-ea"/>
                          <a:cs typeface="+mn-cs"/>
                        </a:rPr>
                        <a:t>OS3 este corelat cu A3 (A3.1, A3.2) si rezultatele R8, R9</a:t>
                      </a:r>
                      <a:endParaRPr lang="en-US" sz="1400" b="1" kern="1200" dirty="0">
                        <a:solidFill>
                          <a:schemeClr val="lt1"/>
                        </a:solidFill>
                        <a:effectLst/>
                        <a:latin typeface="+mn-lt"/>
                        <a:ea typeface="+mn-ea"/>
                        <a:cs typeface="+mn-cs"/>
                      </a:endParaRPr>
                    </a:p>
                  </a:txBody>
                  <a:tcPr marL="68580" marR="68580" marT="0" marB="0"/>
                </a:tc>
                <a:extLst>
                  <a:ext uri="{0D108BD9-81ED-4DB2-BD59-A6C34878D82A}">
                    <a16:rowId xmlns:a16="http://schemas.microsoft.com/office/drawing/2014/main" val="1497795144"/>
                  </a:ext>
                </a:extLst>
              </a:tr>
              <a:tr h="969032">
                <a:tc>
                  <a:txBody>
                    <a:bodyPr/>
                    <a:lstStyle/>
                    <a:p>
                      <a:pPr marL="0" marR="0" algn="l" defTabSz="914400" rtl="0" eaLnBrk="1" latinLnBrk="0" hangingPunct="1">
                        <a:spcBef>
                          <a:spcPts val="0"/>
                        </a:spcBef>
                        <a:spcAft>
                          <a:spcPts val="0"/>
                        </a:spcAft>
                      </a:pPr>
                      <a:r>
                        <a:rPr lang="ro-RO" sz="1400" b="1" kern="1200" dirty="0">
                          <a:solidFill>
                            <a:schemeClr val="lt1"/>
                          </a:solidFill>
                          <a:effectLst/>
                          <a:latin typeface="+mn-lt"/>
                          <a:ea typeface="+mn-ea"/>
                          <a:cs typeface="+mn-cs"/>
                        </a:rPr>
                        <a:t>4. OS4- Sprijinirea invatarii la locul de munca prin infiintarea de firme de exercitiu, participarea la concursuri (inclusiv de firme de exercitiu) si utilizarea TIC in procesele de invatare practica</a:t>
                      </a:r>
                      <a:endParaRPr lang="en-US" sz="1400" b="1" kern="1200" dirty="0">
                        <a:solidFill>
                          <a:schemeClr val="lt1"/>
                        </a:solidFill>
                        <a:effectLst/>
                        <a:latin typeface="+mn-lt"/>
                        <a:ea typeface="+mn-ea"/>
                        <a:cs typeface="+mn-cs"/>
                      </a:endParaRPr>
                    </a:p>
                    <a:p>
                      <a:pPr marL="0" marR="0" algn="l" defTabSz="914400" rtl="0" eaLnBrk="1" latinLnBrk="0" hangingPunct="1">
                        <a:spcBef>
                          <a:spcPts val="0"/>
                        </a:spcBef>
                        <a:spcAft>
                          <a:spcPts val="0"/>
                        </a:spcAft>
                      </a:pPr>
                      <a:r>
                        <a:rPr lang="ro-RO" sz="1400" b="1" kern="1200" dirty="0">
                          <a:solidFill>
                            <a:schemeClr val="lt1"/>
                          </a:solidFill>
                          <a:effectLst/>
                          <a:latin typeface="+mn-lt"/>
                          <a:ea typeface="+mn-ea"/>
                          <a:cs typeface="+mn-cs"/>
                        </a:rPr>
                        <a:t>OS4 este corelat cu A4 (A4.1, A4.2) si rezultatele R10, R11</a:t>
                      </a:r>
                      <a:endParaRPr lang="en-US" sz="1400" b="1" kern="1200" dirty="0">
                        <a:solidFill>
                          <a:schemeClr val="lt1"/>
                        </a:solidFill>
                        <a:effectLst/>
                        <a:latin typeface="+mn-lt"/>
                        <a:ea typeface="+mn-ea"/>
                        <a:cs typeface="+mn-cs"/>
                      </a:endParaRPr>
                    </a:p>
                  </a:txBody>
                  <a:tcPr marL="68580" marR="68580" marT="0" marB="0"/>
                </a:tc>
                <a:extLst>
                  <a:ext uri="{0D108BD9-81ED-4DB2-BD59-A6C34878D82A}">
                    <a16:rowId xmlns:a16="http://schemas.microsoft.com/office/drawing/2014/main" val="2068360931"/>
                  </a:ext>
                </a:extLst>
              </a:tr>
              <a:tr h="646021">
                <a:tc>
                  <a:txBody>
                    <a:bodyPr/>
                    <a:lstStyle/>
                    <a:p>
                      <a:pPr marL="0" marR="0" algn="l" defTabSz="914400" rtl="0" eaLnBrk="1" latinLnBrk="0" hangingPunct="1">
                        <a:spcBef>
                          <a:spcPts val="0"/>
                        </a:spcBef>
                        <a:spcAft>
                          <a:spcPts val="0"/>
                        </a:spcAft>
                      </a:pPr>
                      <a:r>
                        <a:rPr lang="ro-RO" sz="1400" b="1" kern="1200" dirty="0">
                          <a:solidFill>
                            <a:schemeClr val="lt1"/>
                          </a:solidFill>
                          <a:effectLst/>
                          <a:latin typeface="+mn-lt"/>
                          <a:ea typeface="+mn-ea"/>
                          <a:cs typeface="+mn-cs"/>
                        </a:rPr>
                        <a:t>5. OS5 – Managementul, monitorizarea, implementarea proiectului si derularea achizitiilor (24 luni)</a:t>
                      </a:r>
                      <a:endParaRPr lang="en-US" sz="1400" b="1" kern="1200" dirty="0">
                        <a:solidFill>
                          <a:schemeClr val="lt1"/>
                        </a:solidFill>
                        <a:effectLst/>
                        <a:latin typeface="+mn-lt"/>
                        <a:ea typeface="+mn-ea"/>
                        <a:cs typeface="+mn-cs"/>
                      </a:endParaRPr>
                    </a:p>
                    <a:p>
                      <a:pPr marL="0" marR="0" algn="l" defTabSz="914400" rtl="0" eaLnBrk="1" latinLnBrk="0" hangingPunct="1">
                        <a:spcBef>
                          <a:spcPts val="0"/>
                        </a:spcBef>
                        <a:spcAft>
                          <a:spcPts val="0"/>
                        </a:spcAft>
                      </a:pPr>
                      <a:r>
                        <a:rPr lang="ro-RO" sz="1400" b="1" kern="1200" dirty="0">
                          <a:solidFill>
                            <a:schemeClr val="lt1"/>
                          </a:solidFill>
                          <a:effectLst/>
                          <a:latin typeface="+mn-lt"/>
                          <a:ea typeface="+mn-ea"/>
                          <a:cs typeface="+mn-cs"/>
                        </a:rPr>
                        <a:t>OS5 este corelat cu A5(A5.1, A5.2) si rezultatul R12</a:t>
                      </a:r>
                      <a:endParaRPr lang="en-US" sz="1400" b="1" kern="1200" dirty="0">
                        <a:solidFill>
                          <a:schemeClr val="lt1"/>
                        </a:solidFill>
                        <a:effectLst/>
                        <a:latin typeface="+mn-lt"/>
                        <a:ea typeface="+mn-ea"/>
                        <a:cs typeface="+mn-cs"/>
                      </a:endParaRPr>
                    </a:p>
                  </a:txBody>
                  <a:tcPr marL="68580" marR="68580" marT="0" marB="0"/>
                </a:tc>
                <a:extLst>
                  <a:ext uri="{0D108BD9-81ED-4DB2-BD59-A6C34878D82A}">
                    <a16:rowId xmlns:a16="http://schemas.microsoft.com/office/drawing/2014/main" val="735284474"/>
                  </a:ext>
                </a:extLst>
              </a:tr>
            </a:tbl>
          </a:graphicData>
        </a:graphic>
      </p:graphicFrame>
    </p:spTree>
    <p:extLst>
      <p:ext uri="{BB962C8B-B14F-4D97-AF65-F5344CB8AC3E}">
        <p14:creationId xmlns:p14="http://schemas.microsoft.com/office/powerpoint/2010/main" val="13693453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1D840-D483-4C0B-AAC1-D0DAF883BBE0}"/>
              </a:ext>
            </a:extLst>
          </p:cNvPr>
          <p:cNvSpPr>
            <a:spLocks noGrp="1"/>
          </p:cNvSpPr>
          <p:nvPr>
            <p:ph type="title"/>
          </p:nvPr>
        </p:nvSpPr>
        <p:spPr>
          <a:xfrm>
            <a:off x="2890314" y="327514"/>
            <a:ext cx="9905998" cy="1478570"/>
          </a:xfrm>
        </p:spPr>
        <p:txBody>
          <a:bodyPr>
            <a:normAutofit/>
          </a:bodyPr>
          <a:lstStyle/>
          <a:p>
            <a:r>
              <a:rPr lang="en-US" sz="4000" b="1" i="1" dirty="0" err="1">
                <a:effectLst/>
                <a:latin typeface="Times New Roman" panose="02020603050405020304" pitchFamily="18" charset="0"/>
                <a:ea typeface="Calibri" panose="020F0502020204030204" pitchFamily="34" charset="0"/>
              </a:rPr>
              <a:t>Rezultate</a:t>
            </a:r>
            <a:r>
              <a:rPr lang="en-US" sz="4000" b="1" i="1" dirty="0">
                <a:effectLst/>
                <a:latin typeface="Times New Roman" panose="02020603050405020304" pitchFamily="18" charset="0"/>
                <a:ea typeface="Calibri" panose="020F0502020204030204" pitchFamily="34" charset="0"/>
              </a:rPr>
              <a:t> </a:t>
            </a:r>
            <a:r>
              <a:rPr lang="en-US" sz="4000" b="1" i="1" dirty="0" err="1">
                <a:effectLst/>
                <a:latin typeface="Times New Roman" panose="02020603050405020304" pitchFamily="18" charset="0"/>
                <a:ea typeface="Calibri" panose="020F0502020204030204" pitchFamily="34" charset="0"/>
              </a:rPr>
              <a:t>asteptate</a:t>
            </a:r>
            <a:br>
              <a:rPr lang="en-US" sz="4000" dirty="0">
                <a:effectLst/>
                <a:latin typeface="Times New Roman" panose="02020603050405020304" pitchFamily="18" charset="0"/>
                <a:ea typeface="Times New Roman" panose="02020603050405020304" pitchFamily="18" charset="0"/>
              </a:rPr>
            </a:br>
            <a:endParaRPr lang="en-US" sz="6000" dirty="0"/>
          </a:p>
        </p:txBody>
      </p:sp>
      <p:graphicFrame>
        <p:nvGraphicFramePr>
          <p:cNvPr id="4" name="Content Placeholder 3">
            <a:extLst>
              <a:ext uri="{FF2B5EF4-FFF2-40B4-BE49-F238E27FC236}">
                <a16:creationId xmlns:a16="http://schemas.microsoft.com/office/drawing/2014/main" id="{61D89E50-8DFC-497F-8254-4B3CC0DF6DA3}"/>
              </a:ext>
            </a:extLst>
          </p:cNvPr>
          <p:cNvGraphicFramePr>
            <a:graphicFrameLocks noGrp="1"/>
          </p:cNvGraphicFramePr>
          <p:nvPr>
            <p:ph idx="1"/>
            <p:extLst>
              <p:ext uri="{D42A27DB-BD31-4B8C-83A1-F6EECF244321}">
                <p14:modId xmlns:p14="http://schemas.microsoft.com/office/powerpoint/2010/main" val="1069492533"/>
              </p:ext>
            </p:extLst>
          </p:nvPr>
        </p:nvGraphicFramePr>
        <p:xfrm>
          <a:off x="1411550" y="1642368"/>
          <a:ext cx="9676659" cy="3840480"/>
        </p:xfrm>
        <a:graphic>
          <a:graphicData uri="http://schemas.openxmlformats.org/drawingml/2006/table">
            <a:tbl>
              <a:tblPr firstRow="1" firstCol="1" bandRow="1">
                <a:tableStyleId>{073A0DAA-6AF3-43AB-8588-CEC1D06C72B9}</a:tableStyleId>
              </a:tblPr>
              <a:tblGrid>
                <a:gridCol w="9676659">
                  <a:extLst>
                    <a:ext uri="{9D8B030D-6E8A-4147-A177-3AD203B41FA5}">
                      <a16:colId xmlns:a16="http://schemas.microsoft.com/office/drawing/2014/main" val="102141459"/>
                    </a:ext>
                  </a:extLst>
                </a:gridCol>
              </a:tblGrid>
              <a:tr h="362819">
                <a:tc>
                  <a:txBody>
                    <a:bodyPr/>
                    <a:lstStyle/>
                    <a:p>
                      <a:pPr marL="0" marR="0" algn="l" defTabSz="914400" rtl="0" eaLnBrk="1" latinLnBrk="0" hangingPunct="1">
                        <a:spcBef>
                          <a:spcPts val="0"/>
                        </a:spcBef>
                        <a:spcAft>
                          <a:spcPts val="0"/>
                        </a:spcAft>
                      </a:pPr>
                      <a:r>
                        <a:rPr lang="ro-RO" sz="1200" b="1" kern="1200" dirty="0">
                          <a:solidFill>
                            <a:schemeClr val="lt1"/>
                          </a:solidFill>
                          <a:effectLst/>
                          <a:latin typeface="+mn-lt"/>
                          <a:ea typeface="+mn-ea"/>
                          <a:cs typeface="+mn-cs"/>
                        </a:rPr>
                        <a:t>1. R1- Achizitia de dotari pentru infiintarea a 2 medii de practica in cadrul proiectului</a:t>
                      </a:r>
                      <a:endParaRPr lang="en-US" sz="1200" b="1" kern="1200" dirty="0">
                        <a:solidFill>
                          <a:schemeClr val="lt1"/>
                        </a:solidFill>
                        <a:effectLst/>
                        <a:latin typeface="+mn-lt"/>
                        <a:ea typeface="+mn-ea"/>
                        <a:cs typeface="+mn-cs"/>
                      </a:endParaRPr>
                    </a:p>
                    <a:p>
                      <a:pPr marL="0" marR="0" algn="l" defTabSz="914400" rtl="0" eaLnBrk="1" latinLnBrk="0" hangingPunct="1">
                        <a:spcBef>
                          <a:spcPts val="0"/>
                        </a:spcBef>
                        <a:spcAft>
                          <a:spcPts val="0"/>
                        </a:spcAft>
                      </a:pPr>
                      <a:r>
                        <a:rPr lang="ro-RO" sz="1200" b="1" kern="1200" dirty="0">
                          <a:solidFill>
                            <a:schemeClr val="lt1"/>
                          </a:solidFill>
                          <a:effectLst/>
                          <a:latin typeface="+mn-lt"/>
                          <a:ea typeface="+mn-ea"/>
                          <a:cs typeface="+mn-cs"/>
                        </a:rPr>
                        <a:t>Rezultatul este corelat cu obiectivul specific OS1, activitatea A1 - A1.1. si indicatorul 4S131 . Imbunatatirile/beneficiile reale pe care acest rezultat le aduce sunt:</a:t>
                      </a:r>
                      <a:endParaRPr lang="en-US" sz="1200" b="1" kern="1200" dirty="0">
                        <a:solidFill>
                          <a:schemeClr val="lt1"/>
                        </a:solidFill>
                        <a:effectLst/>
                        <a:latin typeface="+mn-lt"/>
                        <a:ea typeface="+mn-ea"/>
                        <a:cs typeface="+mn-cs"/>
                      </a:endParaRPr>
                    </a:p>
                    <a:p>
                      <a:pPr marL="0" marR="0" algn="l" defTabSz="914400" rtl="0" eaLnBrk="1" latinLnBrk="0" hangingPunct="1">
                        <a:spcBef>
                          <a:spcPts val="0"/>
                        </a:spcBef>
                        <a:spcAft>
                          <a:spcPts val="0"/>
                        </a:spcAft>
                      </a:pPr>
                      <a:r>
                        <a:rPr lang="ro-RO" sz="1200" b="1" kern="1200" dirty="0">
                          <a:solidFill>
                            <a:schemeClr val="lt1"/>
                          </a:solidFill>
                          <a:effectLst/>
                          <a:latin typeface="+mn-lt"/>
                          <a:ea typeface="+mn-ea"/>
                          <a:cs typeface="+mn-cs"/>
                        </a:rPr>
                        <a:t>- Achizitionarea de dotari si materiale ce vor fi utilizate atat in cadrul proiectului cat si dupa finalizarea acestuia de catre elevi si cadrele didactice/tutori pentru organizarea de stagii de practica</a:t>
                      </a:r>
                      <a:endParaRPr lang="en-US" sz="1200" b="1" kern="1200" dirty="0">
                        <a:solidFill>
                          <a:schemeClr val="lt1"/>
                        </a:solidFill>
                        <a:effectLst/>
                        <a:latin typeface="+mn-lt"/>
                        <a:ea typeface="+mn-ea"/>
                        <a:cs typeface="+mn-cs"/>
                      </a:endParaRPr>
                    </a:p>
                    <a:p>
                      <a:pPr marL="0" marR="0" algn="l" defTabSz="914400" rtl="0" eaLnBrk="1" latinLnBrk="0" hangingPunct="1">
                        <a:spcBef>
                          <a:spcPts val="0"/>
                        </a:spcBef>
                        <a:spcAft>
                          <a:spcPts val="0"/>
                        </a:spcAft>
                      </a:pPr>
                      <a:r>
                        <a:rPr lang="ro-RO" sz="1200" b="1" kern="1200" dirty="0">
                          <a:solidFill>
                            <a:schemeClr val="lt1"/>
                          </a:solidFill>
                          <a:effectLst/>
                          <a:latin typeface="+mn-lt"/>
                          <a:ea typeface="+mn-ea"/>
                          <a:cs typeface="+mn-cs"/>
                        </a:rPr>
                        <a:t>- Crearea de laboratoare si spatii de practica dedicate</a:t>
                      </a:r>
                      <a:endParaRPr lang="en-US" sz="1200" b="1" kern="1200" dirty="0">
                        <a:solidFill>
                          <a:schemeClr val="lt1"/>
                        </a:solidFill>
                        <a:effectLst/>
                        <a:latin typeface="+mn-lt"/>
                        <a:ea typeface="+mn-ea"/>
                        <a:cs typeface="+mn-cs"/>
                      </a:endParaRPr>
                    </a:p>
                    <a:p>
                      <a:pPr marL="0" marR="0" algn="l" defTabSz="914400" rtl="0" eaLnBrk="1" latinLnBrk="0" hangingPunct="1">
                        <a:spcBef>
                          <a:spcPts val="0"/>
                        </a:spcBef>
                        <a:spcAft>
                          <a:spcPts val="0"/>
                        </a:spcAft>
                      </a:pPr>
                      <a:r>
                        <a:rPr lang="ro-RO" sz="1200" b="1" kern="1200" dirty="0">
                          <a:solidFill>
                            <a:schemeClr val="lt1"/>
                          </a:solidFill>
                          <a:effectLst/>
                          <a:latin typeface="+mn-lt"/>
                          <a:ea typeface="+mn-ea"/>
                          <a:cs typeface="+mn-cs"/>
                        </a:rPr>
                        <a:t>- Dezvoltarea competentelor practice si aplicative in randul tinerilor elevi si absolventi de invatamant preuniversitar</a:t>
                      </a:r>
                      <a:endParaRPr lang="en-US" sz="1200" b="1" kern="1200" dirty="0">
                        <a:solidFill>
                          <a:schemeClr val="lt1"/>
                        </a:solidFill>
                        <a:effectLst/>
                        <a:latin typeface="+mn-lt"/>
                        <a:ea typeface="+mn-ea"/>
                        <a:cs typeface="+mn-cs"/>
                      </a:endParaRPr>
                    </a:p>
                  </a:txBody>
                  <a:tcPr marL="20123" marR="20123" marT="0" marB="0"/>
                </a:tc>
                <a:extLst>
                  <a:ext uri="{0D108BD9-81ED-4DB2-BD59-A6C34878D82A}">
                    <a16:rowId xmlns:a16="http://schemas.microsoft.com/office/drawing/2014/main" val="632627605"/>
                  </a:ext>
                </a:extLst>
              </a:tr>
              <a:tr h="932963">
                <a:tc>
                  <a:txBody>
                    <a:bodyPr/>
                    <a:lstStyle/>
                    <a:p>
                      <a:pPr marL="0" marR="0" algn="just">
                        <a:spcBef>
                          <a:spcPts val="0"/>
                        </a:spcBef>
                        <a:spcAft>
                          <a:spcPts val="0"/>
                        </a:spcAft>
                      </a:pPr>
                      <a:r>
                        <a:rPr lang="ro-RO" sz="1200" b="1" kern="1200" dirty="0">
                          <a:solidFill>
                            <a:schemeClr val="lt1"/>
                          </a:solidFill>
                          <a:effectLst/>
                          <a:latin typeface="+mn-lt"/>
                          <a:ea typeface="+mn-ea"/>
                          <a:cs typeface="+mn-cs"/>
                        </a:rPr>
                        <a:t>2. R2 - participarea a 181 elevi la stagii de practica si invatare la locul de munca</a:t>
                      </a:r>
                      <a:endParaRPr lang="en-US" sz="1200" b="1" kern="1200" dirty="0">
                        <a:solidFill>
                          <a:schemeClr val="lt1"/>
                        </a:solidFill>
                        <a:effectLst/>
                        <a:latin typeface="+mn-lt"/>
                        <a:ea typeface="+mn-ea"/>
                        <a:cs typeface="+mn-cs"/>
                      </a:endParaRPr>
                    </a:p>
                    <a:p>
                      <a:pPr marL="0" marR="0" algn="just">
                        <a:spcBef>
                          <a:spcPts val="0"/>
                        </a:spcBef>
                        <a:spcAft>
                          <a:spcPts val="0"/>
                        </a:spcAft>
                      </a:pPr>
                      <a:r>
                        <a:rPr lang="ro-RO" sz="1200" b="1" kern="1200" dirty="0">
                          <a:solidFill>
                            <a:schemeClr val="lt1"/>
                          </a:solidFill>
                          <a:effectLst/>
                          <a:latin typeface="+mn-lt"/>
                          <a:ea typeface="+mn-ea"/>
                          <a:cs typeface="+mn-cs"/>
                        </a:rPr>
                        <a:t>Rezultatul este corelat cu obiectivul specific OS1, activitatea A1 - A1.2. si indicatorul 4S131 . Imbunatatirile/beneficiile reale pe care acest rezultat le aduce sunt:</a:t>
                      </a:r>
                      <a:endParaRPr lang="en-US" sz="1200" b="1" kern="1200" dirty="0">
                        <a:solidFill>
                          <a:schemeClr val="lt1"/>
                        </a:solidFill>
                        <a:effectLst/>
                        <a:latin typeface="+mn-lt"/>
                        <a:ea typeface="+mn-ea"/>
                        <a:cs typeface="+mn-cs"/>
                      </a:endParaRPr>
                    </a:p>
                    <a:p>
                      <a:pPr marL="0" marR="0" algn="just">
                        <a:spcBef>
                          <a:spcPts val="0"/>
                        </a:spcBef>
                        <a:spcAft>
                          <a:spcPts val="0"/>
                        </a:spcAft>
                      </a:pPr>
                      <a:r>
                        <a:rPr lang="ro-RO" sz="1200" b="1" kern="1200" dirty="0">
                          <a:solidFill>
                            <a:schemeClr val="lt1"/>
                          </a:solidFill>
                          <a:effectLst/>
                          <a:latin typeface="+mn-lt"/>
                          <a:ea typeface="+mn-ea"/>
                          <a:cs typeface="+mn-cs"/>
                        </a:rPr>
                        <a:t>- Organizarea si derularea de stagii de practica si invatare la locul de munca pentru tinerii din invatamantul preuniversitar pentru sectoarele de specializare inteligenta SNC/SNCDI care isi vor dezvolta abilitatile aplicative in meseria pentru care se pregatesc</a:t>
                      </a:r>
                      <a:endParaRPr lang="en-US" sz="1200" b="1" kern="1200" dirty="0">
                        <a:solidFill>
                          <a:schemeClr val="lt1"/>
                        </a:solidFill>
                        <a:effectLst/>
                        <a:latin typeface="+mn-lt"/>
                        <a:ea typeface="+mn-ea"/>
                        <a:cs typeface="+mn-cs"/>
                      </a:endParaRPr>
                    </a:p>
                    <a:p>
                      <a:pPr marL="0" marR="0" algn="just">
                        <a:spcBef>
                          <a:spcPts val="0"/>
                        </a:spcBef>
                        <a:spcAft>
                          <a:spcPts val="0"/>
                        </a:spcAft>
                      </a:pPr>
                      <a:r>
                        <a:rPr lang="ro-RO" sz="1200" b="1" kern="1200" dirty="0">
                          <a:solidFill>
                            <a:schemeClr val="lt1"/>
                          </a:solidFill>
                          <a:effectLst/>
                          <a:latin typeface="+mn-lt"/>
                          <a:ea typeface="+mn-ea"/>
                          <a:cs typeface="+mn-cs"/>
                        </a:rPr>
                        <a:t>- Cresterea numarului de ore de practica derulate de elevi</a:t>
                      </a:r>
                      <a:endParaRPr lang="en-US" sz="1200" b="1" kern="1200" dirty="0">
                        <a:solidFill>
                          <a:schemeClr val="lt1"/>
                        </a:solidFill>
                        <a:effectLst/>
                        <a:latin typeface="+mn-lt"/>
                        <a:ea typeface="+mn-ea"/>
                        <a:cs typeface="+mn-cs"/>
                      </a:endParaRPr>
                    </a:p>
                    <a:p>
                      <a:pPr marL="0" marR="0" algn="just">
                        <a:spcBef>
                          <a:spcPts val="0"/>
                        </a:spcBef>
                        <a:spcAft>
                          <a:spcPts val="0"/>
                        </a:spcAft>
                      </a:pPr>
                      <a:r>
                        <a:rPr lang="ro-RO" sz="1200" b="1" kern="1200" dirty="0">
                          <a:solidFill>
                            <a:schemeClr val="lt1"/>
                          </a:solidFill>
                          <a:effectLst/>
                          <a:latin typeface="+mn-lt"/>
                          <a:ea typeface="+mn-ea"/>
                          <a:cs typeface="+mn-cs"/>
                        </a:rPr>
                        <a:t>- Cresterea nivelului de pregatire practica a tinerilor din invatamantul preuniversitar pentru sectoarele de specializare inteligenta SNC/SNCDI</a:t>
                      </a:r>
                      <a:endParaRPr lang="en-US" sz="1200" b="1" kern="1200" dirty="0">
                        <a:solidFill>
                          <a:schemeClr val="lt1"/>
                        </a:solidFill>
                        <a:effectLst/>
                        <a:latin typeface="+mn-lt"/>
                        <a:ea typeface="+mn-ea"/>
                        <a:cs typeface="+mn-cs"/>
                      </a:endParaRPr>
                    </a:p>
                    <a:p>
                      <a:pPr marL="0" marR="0" algn="just">
                        <a:spcBef>
                          <a:spcPts val="0"/>
                        </a:spcBef>
                        <a:spcAft>
                          <a:spcPts val="0"/>
                        </a:spcAft>
                      </a:pPr>
                      <a:r>
                        <a:rPr lang="ro-RO" sz="1200" b="1" kern="1200" dirty="0">
                          <a:solidFill>
                            <a:schemeClr val="lt1"/>
                          </a:solidFill>
                          <a:effectLst/>
                          <a:latin typeface="+mn-lt"/>
                          <a:ea typeface="+mn-ea"/>
                          <a:cs typeface="+mn-cs"/>
                        </a:rPr>
                        <a:t>- repartizarea elevilor la partenerii de practica in functie de specializare si optiunile acestora;</a:t>
                      </a:r>
                      <a:endParaRPr lang="en-US" sz="1200" b="1" kern="1200" dirty="0">
                        <a:solidFill>
                          <a:schemeClr val="lt1"/>
                        </a:solidFill>
                        <a:effectLst/>
                        <a:latin typeface="+mn-lt"/>
                        <a:ea typeface="+mn-ea"/>
                        <a:cs typeface="+mn-cs"/>
                      </a:endParaRPr>
                    </a:p>
                    <a:p>
                      <a:pPr marL="0" marR="0" algn="just">
                        <a:spcBef>
                          <a:spcPts val="0"/>
                        </a:spcBef>
                        <a:spcAft>
                          <a:spcPts val="0"/>
                        </a:spcAft>
                      </a:pPr>
                      <a:r>
                        <a:rPr lang="ro-RO" sz="1200" b="1" kern="1200" dirty="0">
                          <a:solidFill>
                            <a:schemeClr val="lt1"/>
                          </a:solidFill>
                          <a:effectLst/>
                          <a:latin typeface="+mn-lt"/>
                          <a:ea typeface="+mn-ea"/>
                          <a:cs typeface="+mn-cs"/>
                        </a:rPr>
                        <a:t>- monitorizarea activitatii elevilor pe toata durata desfasurarii stagiului de practica de catre expertii angati in cadrul proiectului (tutori de practica/ profesori coordonatori/ responsabil partener);</a:t>
                      </a:r>
                      <a:endParaRPr lang="en-US" sz="1200" b="1" kern="1200" dirty="0">
                        <a:solidFill>
                          <a:schemeClr val="lt1"/>
                        </a:solidFill>
                        <a:effectLst/>
                        <a:latin typeface="+mn-lt"/>
                        <a:ea typeface="+mn-ea"/>
                        <a:cs typeface="+mn-cs"/>
                      </a:endParaRPr>
                    </a:p>
                    <a:p>
                      <a:pPr marL="0" marR="0" algn="just">
                        <a:spcBef>
                          <a:spcPts val="0"/>
                        </a:spcBef>
                        <a:spcAft>
                          <a:spcPts val="0"/>
                        </a:spcAft>
                      </a:pPr>
                      <a:r>
                        <a:rPr lang="ro-RO" sz="1200" b="1" kern="1200" dirty="0">
                          <a:solidFill>
                            <a:schemeClr val="lt1"/>
                          </a:solidFill>
                          <a:effectLst/>
                          <a:latin typeface="+mn-lt"/>
                          <a:ea typeface="+mn-ea"/>
                          <a:cs typeface="+mn-cs"/>
                        </a:rPr>
                        <a:t>- completarea caietelor de practica de catre elevi, sub supravegherea tutorilor de practica, privind activitatile derulate in fiecare zi;</a:t>
                      </a:r>
                      <a:endParaRPr lang="en-US" sz="1200" b="1" kern="1200" dirty="0">
                        <a:solidFill>
                          <a:schemeClr val="lt1"/>
                        </a:solidFill>
                        <a:effectLst/>
                        <a:latin typeface="+mn-lt"/>
                        <a:ea typeface="+mn-ea"/>
                        <a:cs typeface="+mn-cs"/>
                      </a:endParaRPr>
                    </a:p>
                    <a:p>
                      <a:pPr marL="0" marR="0" algn="just">
                        <a:spcBef>
                          <a:spcPts val="0"/>
                        </a:spcBef>
                        <a:spcAft>
                          <a:spcPts val="0"/>
                        </a:spcAft>
                      </a:pPr>
                      <a:r>
                        <a:rPr lang="ro-RO" sz="1200" b="1" kern="1200" dirty="0">
                          <a:solidFill>
                            <a:schemeClr val="lt1"/>
                          </a:solidFill>
                          <a:effectLst/>
                          <a:latin typeface="+mn-lt"/>
                          <a:ea typeface="+mn-ea"/>
                          <a:cs typeface="+mn-cs"/>
                        </a:rPr>
                        <a:t>- realizarea proiectelor de practica care reprezinta aplicativitatea cunostintelor dobandite in cadrul stagiilor;</a:t>
                      </a:r>
                      <a:endParaRPr lang="en-US" sz="1200" b="1" kern="1200" dirty="0">
                        <a:solidFill>
                          <a:schemeClr val="lt1"/>
                        </a:solidFill>
                        <a:effectLst/>
                        <a:latin typeface="+mn-lt"/>
                        <a:ea typeface="+mn-ea"/>
                        <a:cs typeface="+mn-cs"/>
                      </a:endParaRPr>
                    </a:p>
                    <a:p>
                      <a:pPr marL="0" marR="0" algn="just">
                        <a:spcBef>
                          <a:spcPts val="0"/>
                        </a:spcBef>
                        <a:spcAft>
                          <a:spcPts val="0"/>
                        </a:spcAft>
                      </a:pPr>
                      <a:r>
                        <a:rPr lang="ro-RO" sz="1200" b="1" kern="1200" dirty="0">
                          <a:solidFill>
                            <a:schemeClr val="lt1"/>
                          </a:solidFill>
                          <a:effectLst/>
                          <a:latin typeface="+mn-lt"/>
                          <a:ea typeface="+mn-ea"/>
                          <a:cs typeface="+mn-cs"/>
                        </a:rPr>
                        <a:t>- sprijinirea materiala a elevilor pentru o desfasurare in bune conditii a stagiului de practica;</a:t>
                      </a:r>
                      <a:endParaRPr lang="en-US" sz="1200" b="1" kern="1200" dirty="0">
                        <a:solidFill>
                          <a:schemeClr val="lt1"/>
                        </a:solidFill>
                        <a:effectLst/>
                        <a:latin typeface="+mn-lt"/>
                        <a:ea typeface="+mn-ea"/>
                        <a:cs typeface="+mn-cs"/>
                      </a:endParaRPr>
                    </a:p>
                    <a:p>
                      <a:pPr marL="0" marR="0" algn="just">
                        <a:spcBef>
                          <a:spcPts val="0"/>
                        </a:spcBef>
                        <a:spcAft>
                          <a:spcPts val="0"/>
                        </a:spcAft>
                      </a:pPr>
                      <a:r>
                        <a:rPr lang="ro-RO" sz="1200" b="1" kern="1200" dirty="0">
                          <a:solidFill>
                            <a:schemeClr val="lt1"/>
                          </a:solidFill>
                          <a:effectLst/>
                          <a:latin typeface="+mn-lt"/>
                          <a:ea typeface="+mn-ea"/>
                          <a:cs typeface="+mn-cs"/>
                        </a:rPr>
                        <a:t>- promovarea dezvoltarii capitalului uman si investirea pe termen lung in formarea profesionala initiala a tinerilor proaspat intrati pe piata muncii.</a:t>
                      </a:r>
                      <a:endParaRPr lang="en-US" sz="1200" b="1" kern="1200" dirty="0">
                        <a:solidFill>
                          <a:schemeClr val="lt1"/>
                        </a:solidFill>
                        <a:effectLst/>
                        <a:latin typeface="+mn-lt"/>
                        <a:ea typeface="+mn-ea"/>
                        <a:cs typeface="+mn-cs"/>
                      </a:endParaRPr>
                    </a:p>
                  </a:txBody>
                  <a:tcPr marL="20123" marR="20123" marT="0" marB="0"/>
                </a:tc>
                <a:extLst>
                  <a:ext uri="{0D108BD9-81ED-4DB2-BD59-A6C34878D82A}">
                    <a16:rowId xmlns:a16="http://schemas.microsoft.com/office/drawing/2014/main" val="2010128787"/>
                  </a:ext>
                </a:extLst>
              </a:tr>
            </a:tbl>
          </a:graphicData>
        </a:graphic>
      </p:graphicFrame>
    </p:spTree>
    <p:extLst>
      <p:ext uri="{BB962C8B-B14F-4D97-AF65-F5344CB8AC3E}">
        <p14:creationId xmlns:p14="http://schemas.microsoft.com/office/powerpoint/2010/main" val="464487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1D840-D483-4C0B-AAC1-D0DAF883BBE0}"/>
              </a:ext>
            </a:extLst>
          </p:cNvPr>
          <p:cNvSpPr>
            <a:spLocks noGrp="1"/>
          </p:cNvSpPr>
          <p:nvPr>
            <p:ph type="title"/>
          </p:nvPr>
        </p:nvSpPr>
        <p:spPr>
          <a:xfrm>
            <a:off x="2890314" y="327514"/>
            <a:ext cx="9905998" cy="1478570"/>
          </a:xfrm>
        </p:spPr>
        <p:txBody>
          <a:bodyPr>
            <a:normAutofit/>
          </a:bodyPr>
          <a:lstStyle/>
          <a:p>
            <a:r>
              <a:rPr lang="en-US" sz="4000" b="1" i="1" dirty="0" err="1">
                <a:effectLst/>
                <a:latin typeface="Times New Roman" panose="02020603050405020304" pitchFamily="18" charset="0"/>
                <a:ea typeface="Calibri" panose="020F0502020204030204" pitchFamily="34" charset="0"/>
              </a:rPr>
              <a:t>Rezultate</a:t>
            </a:r>
            <a:r>
              <a:rPr lang="en-US" sz="4000" b="1" i="1" dirty="0">
                <a:effectLst/>
                <a:latin typeface="Times New Roman" panose="02020603050405020304" pitchFamily="18" charset="0"/>
                <a:ea typeface="Calibri" panose="020F0502020204030204" pitchFamily="34" charset="0"/>
              </a:rPr>
              <a:t> </a:t>
            </a:r>
            <a:r>
              <a:rPr lang="en-US" sz="4000" b="1" i="1" dirty="0" err="1">
                <a:effectLst/>
                <a:latin typeface="Times New Roman" panose="02020603050405020304" pitchFamily="18" charset="0"/>
                <a:ea typeface="Calibri" panose="020F0502020204030204" pitchFamily="34" charset="0"/>
              </a:rPr>
              <a:t>asteptate</a:t>
            </a:r>
            <a:br>
              <a:rPr lang="en-US" sz="4000" dirty="0">
                <a:effectLst/>
                <a:latin typeface="Times New Roman" panose="02020603050405020304" pitchFamily="18" charset="0"/>
                <a:ea typeface="Times New Roman" panose="02020603050405020304" pitchFamily="18" charset="0"/>
              </a:rPr>
            </a:br>
            <a:endParaRPr lang="en-US" sz="6000" dirty="0"/>
          </a:p>
        </p:txBody>
      </p:sp>
      <p:graphicFrame>
        <p:nvGraphicFramePr>
          <p:cNvPr id="4" name="Content Placeholder 3">
            <a:extLst>
              <a:ext uri="{FF2B5EF4-FFF2-40B4-BE49-F238E27FC236}">
                <a16:creationId xmlns:a16="http://schemas.microsoft.com/office/drawing/2014/main" id="{61D89E50-8DFC-497F-8254-4B3CC0DF6DA3}"/>
              </a:ext>
            </a:extLst>
          </p:cNvPr>
          <p:cNvGraphicFramePr>
            <a:graphicFrameLocks noGrp="1"/>
          </p:cNvGraphicFramePr>
          <p:nvPr>
            <p:ph idx="1"/>
            <p:extLst>
              <p:ext uri="{D42A27DB-BD31-4B8C-83A1-F6EECF244321}">
                <p14:modId xmlns:p14="http://schemas.microsoft.com/office/powerpoint/2010/main" val="2623510839"/>
              </p:ext>
            </p:extLst>
          </p:nvPr>
        </p:nvGraphicFramePr>
        <p:xfrm>
          <a:off x="1411550" y="1642367"/>
          <a:ext cx="9721048" cy="3595457"/>
        </p:xfrm>
        <a:graphic>
          <a:graphicData uri="http://schemas.openxmlformats.org/drawingml/2006/table">
            <a:tbl>
              <a:tblPr firstRow="1" firstCol="1" bandRow="1">
                <a:tableStyleId>{073A0DAA-6AF3-43AB-8588-CEC1D06C72B9}</a:tableStyleId>
              </a:tblPr>
              <a:tblGrid>
                <a:gridCol w="9721048">
                  <a:extLst>
                    <a:ext uri="{9D8B030D-6E8A-4147-A177-3AD203B41FA5}">
                      <a16:colId xmlns:a16="http://schemas.microsoft.com/office/drawing/2014/main" val="102141459"/>
                    </a:ext>
                  </a:extLst>
                </a:gridCol>
              </a:tblGrid>
              <a:tr h="1961158">
                <a:tc>
                  <a:txBody>
                    <a:bodyPr/>
                    <a:lstStyle/>
                    <a:p>
                      <a:pPr marL="0" marR="0" algn="l" defTabSz="914400" rtl="0" eaLnBrk="1" latinLnBrk="0" hangingPunct="1">
                        <a:spcBef>
                          <a:spcPts val="0"/>
                        </a:spcBef>
                        <a:spcAft>
                          <a:spcPts val="0"/>
                        </a:spcAft>
                      </a:pPr>
                      <a:r>
                        <a:rPr lang="ro-RO" sz="1400" b="1" kern="1200" dirty="0">
                          <a:solidFill>
                            <a:schemeClr val="lt1"/>
                          </a:solidFill>
                          <a:effectLst/>
                        </a:rPr>
                        <a:t>3. R3 – 136 elevi certificati la finalizarea activitatilor proiectului</a:t>
                      </a:r>
                    </a:p>
                    <a:p>
                      <a:pPr marL="0" marR="0" algn="l" defTabSz="914400" rtl="0" eaLnBrk="1" latinLnBrk="0" hangingPunct="1">
                        <a:spcBef>
                          <a:spcPts val="0"/>
                        </a:spcBef>
                        <a:spcAft>
                          <a:spcPts val="0"/>
                        </a:spcAft>
                      </a:pPr>
                      <a:r>
                        <a:rPr lang="ro-RO" sz="1400" b="1" kern="1200" dirty="0">
                          <a:solidFill>
                            <a:schemeClr val="lt1"/>
                          </a:solidFill>
                          <a:effectLst/>
                        </a:rPr>
                        <a:t>Rezultatul este corelat cu obiectivul specific OS1, activitatea A1 - A1.2. si indicatorul 4S120 . Imbunatatirile/beneficiile reale pe care acest rezultat le aduce sunt:</a:t>
                      </a:r>
                    </a:p>
                    <a:p>
                      <a:pPr marL="0" marR="0" algn="l" defTabSz="914400" rtl="0" eaLnBrk="1" latinLnBrk="0" hangingPunct="1">
                        <a:spcBef>
                          <a:spcPts val="0"/>
                        </a:spcBef>
                        <a:spcAft>
                          <a:spcPts val="0"/>
                        </a:spcAft>
                      </a:pPr>
                      <a:r>
                        <a:rPr lang="ro-RO" sz="1400" b="1" kern="1200" dirty="0">
                          <a:solidFill>
                            <a:schemeClr val="lt1"/>
                          </a:solidFill>
                          <a:effectLst/>
                        </a:rPr>
                        <a:t>- certificarea semnifica finalizarea studiilor si obtinerea unei calificari in domeniul pentru care se pregatesc;</a:t>
                      </a:r>
                    </a:p>
                    <a:p>
                      <a:pPr marL="0" marR="0" algn="l" defTabSz="914400" rtl="0" eaLnBrk="1" latinLnBrk="0" hangingPunct="1">
                        <a:spcBef>
                          <a:spcPts val="0"/>
                        </a:spcBef>
                        <a:spcAft>
                          <a:spcPts val="0"/>
                        </a:spcAft>
                      </a:pPr>
                      <a:r>
                        <a:rPr lang="ro-RO" sz="1400" b="1" kern="1200" dirty="0">
                          <a:solidFill>
                            <a:schemeClr val="lt1"/>
                          </a:solidFill>
                          <a:effectLst/>
                        </a:rPr>
                        <a:t>- calificarea obtinuta va fi intr-un domeniu competitiv si capabilitatile dobandite le vor facilita accesul si participarea pe piata muncii.</a:t>
                      </a:r>
                      <a:endParaRPr lang="ro-RO" sz="1400" b="1" kern="1200" dirty="0">
                        <a:solidFill>
                          <a:schemeClr val="lt1"/>
                        </a:solidFill>
                        <a:effectLst/>
                        <a:latin typeface="+mn-lt"/>
                        <a:ea typeface="+mn-ea"/>
                        <a:cs typeface="+mn-cs"/>
                      </a:endParaRPr>
                    </a:p>
                  </a:txBody>
                  <a:tcPr marL="20123" marR="20123" marT="0" marB="0"/>
                </a:tc>
                <a:extLst>
                  <a:ext uri="{0D108BD9-81ED-4DB2-BD59-A6C34878D82A}">
                    <a16:rowId xmlns:a16="http://schemas.microsoft.com/office/drawing/2014/main" val="632627605"/>
                  </a:ext>
                </a:extLst>
              </a:tr>
              <a:tr h="1634299">
                <a:tc>
                  <a:txBody>
                    <a:bodyPr/>
                    <a:lstStyle/>
                    <a:p>
                      <a:r>
                        <a:rPr lang="ro-RO" sz="1400" b="1" kern="1200" dirty="0">
                          <a:solidFill>
                            <a:schemeClr val="lt1"/>
                          </a:solidFill>
                          <a:effectLst/>
                        </a:rPr>
                        <a:t>4. R4 – 181 elevi participanti la sesiuni de consiliere si orientare in cariera</a:t>
                      </a:r>
                      <a:endParaRPr lang="en-US" sz="1400" b="1" kern="1200" dirty="0">
                        <a:solidFill>
                          <a:schemeClr val="lt1"/>
                        </a:solidFill>
                        <a:effectLst/>
                      </a:endParaRPr>
                    </a:p>
                    <a:p>
                      <a:r>
                        <a:rPr lang="ro-RO" sz="1400" b="1" kern="1200" dirty="0">
                          <a:solidFill>
                            <a:schemeClr val="lt1"/>
                          </a:solidFill>
                          <a:effectLst/>
                        </a:rPr>
                        <a:t>Rezultatul este corelat cu obiectivul specific OS2, activitatea A2 – A2.1 si indicatorul 4S131 . imbunatatirile/beneficiile reale pe care acest rezultat le aduce sunt:</a:t>
                      </a:r>
                      <a:endParaRPr lang="en-US" sz="1400" b="1" kern="1200" dirty="0">
                        <a:solidFill>
                          <a:schemeClr val="lt1"/>
                        </a:solidFill>
                        <a:effectLst/>
                      </a:endParaRPr>
                    </a:p>
                    <a:p>
                      <a:r>
                        <a:rPr lang="ro-RO" sz="1400" b="1" kern="1200" dirty="0">
                          <a:solidFill>
                            <a:schemeClr val="lt1"/>
                          </a:solidFill>
                          <a:effectLst/>
                        </a:rPr>
                        <a:t>- tineri consiliati si orientati spre alegerea unei cariere potrivite in conformitate cu aptitudinile si nivelul de pregatire al fiecaruia;</a:t>
                      </a:r>
                      <a:endParaRPr lang="en-US" sz="1400" b="1" kern="1200" dirty="0">
                        <a:solidFill>
                          <a:schemeClr val="lt1"/>
                        </a:solidFill>
                        <a:effectLst/>
                      </a:endParaRPr>
                    </a:p>
                    <a:p>
                      <a:r>
                        <a:rPr lang="ro-RO" sz="1400" b="1" kern="1200" dirty="0">
                          <a:solidFill>
                            <a:schemeClr val="lt1"/>
                          </a:solidFill>
                          <a:effectLst/>
                        </a:rPr>
                        <a:t>- sprijin pentru identificarea celei mai potrivite cariere in cazul celor care nu s-au decis sau nu stiu ce domeniu sa aleaga.</a:t>
                      </a:r>
                      <a:endParaRPr lang="en-US" sz="1050" b="1" kern="1200" dirty="0">
                        <a:solidFill>
                          <a:schemeClr val="lt1"/>
                        </a:solidFill>
                        <a:effectLst/>
                        <a:latin typeface="+mn-lt"/>
                        <a:ea typeface="+mn-ea"/>
                        <a:cs typeface="+mn-cs"/>
                      </a:endParaRPr>
                    </a:p>
                  </a:txBody>
                  <a:tcPr marL="20123" marR="20123" marT="0" marB="0"/>
                </a:tc>
                <a:extLst>
                  <a:ext uri="{0D108BD9-81ED-4DB2-BD59-A6C34878D82A}">
                    <a16:rowId xmlns:a16="http://schemas.microsoft.com/office/drawing/2014/main" val="2010128787"/>
                  </a:ext>
                </a:extLst>
              </a:tr>
            </a:tbl>
          </a:graphicData>
        </a:graphic>
      </p:graphicFrame>
    </p:spTree>
    <p:extLst>
      <p:ext uri="{BB962C8B-B14F-4D97-AF65-F5344CB8AC3E}">
        <p14:creationId xmlns:p14="http://schemas.microsoft.com/office/powerpoint/2010/main" val="35169124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1D840-D483-4C0B-AAC1-D0DAF883BBE0}"/>
              </a:ext>
            </a:extLst>
          </p:cNvPr>
          <p:cNvSpPr>
            <a:spLocks noGrp="1"/>
          </p:cNvSpPr>
          <p:nvPr>
            <p:ph type="title"/>
          </p:nvPr>
        </p:nvSpPr>
        <p:spPr>
          <a:xfrm>
            <a:off x="2890314" y="327514"/>
            <a:ext cx="9905998" cy="1478570"/>
          </a:xfrm>
        </p:spPr>
        <p:txBody>
          <a:bodyPr>
            <a:normAutofit/>
          </a:bodyPr>
          <a:lstStyle/>
          <a:p>
            <a:r>
              <a:rPr lang="en-US" sz="4000" b="1" i="1" dirty="0" err="1">
                <a:effectLst/>
                <a:latin typeface="Times New Roman" panose="02020603050405020304" pitchFamily="18" charset="0"/>
                <a:ea typeface="Calibri" panose="020F0502020204030204" pitchFamily="34" charset="0"/>
              </a:rPr>
              <a:t>Rezultate</a:t>
            </a:r>
            <a:r>
              <a:rPr lang="en-US" sz="4000" b="1" i="1" dirty="0">
                <a:effectLst/>
                <a:latin typeface="Times New Roman" panose="02020603050405020304" pitchFamily="18" charset="0"/>
                <a:ea typeface="Calibri" panose="020F0502020204030204" pitchFamily="34" charset="0"/>
              </a:rPr>
              <a:t> </a:t>
            </a:r>
            <a:r>
              <a:rPr lang="en-US" sz="4000" b="1" i="1" dirty="0" err="1">
                <a:effectLst/>
                <a:latin typeface="Times New Roman" panose="02020603050405020304" pitchFamily="18" charset="0"/>
                <a:ea typeface="Calibri" panose="020F0502020204030204" pitchFamily="34" charset="0"/>
              </a:rPr>
              <a:t>asteptate</a:t>
            </a:r>
            <a:br>
              <a:rPr lang="en-US" sz="4000" dirty="0">
                <a:effectLst/>
                <a:latin typeface="Times New Roman" panose="02020603050405020304" pitchFamily="18" charset="0"/>
                <a:ea typeface="Times New Roman" panose="02020603050405020304" pitchFamily="18" charset="0"/>
              </a:rPr>
            </a:br>
            <a:endParaRPr lang="en-US" sz="6000" dirty="0"/>
          </a:p>
        </p:txBody>
      </p:sp>
      <p:graphicFrame>
        <p:nvGraphicFramePr>
          <p:cNvPr id="3" name="Table 2">
            <a:extLst>
              <a:ext uri="{FF2B5EF4-FFF2-40B4-BE49-F238E27FC236}">
                <a16:creationId xmlns:a16="http://schemas.microsoft.com/office/drawing/2014/main" id="{0595A640-9AAB-4243-B407-CCBBF7CB47C0}"/>
              </a:ext>
            </a:extLst>
          </p:cNvPr>
          <p:cNvGraphicFramePr>
            <a:graphicFrameLocks noGrp="1"/>
          </p:cNvGraphicFramePr>
          <p:nvPr>
            <p:extLst>
              <p:ext uri="{D42A27DB-BD31-4B8C-83A1-F6EECF244321}">
                <p14:modId xmlns:p14="http://schemas.microsoft.com/office/powerpoint/2010/main" val="970633995"/>
              </p:ext>
            </p:extLst>
          </p:nvPr>
        </p:nvGraphicFramePr>
        <p:xfrm>
          <a:off x="1333130" y="1225118"/>
          <a:ext cx="9525740" cy="4924697"/>
        </p:xfrm>
        <a:graphic>
          <a:graphicData uri="http://schemas.openxmlformats.org/drawingml/2006/table">
            <a:tbl>
              <a:tblPr firstRow="1" firstCol="1" bandRow="1">
                <a:tableStyleId>{073A0DAA-6AF3-43AB-8588-CEC1D06C72B9}</a:tableStyleId>
              </a:tblPr>
              <a:tblGrid>
                <a:gridCol w="9525740">
                  <a:extLst>
                    <a:ext uri="{9D8B030D-6E8A-4147-A177-3AD203B41FA5}">
                      <a16:colId xmlns:a16="http://schemas.microsoft.com/office/drawing/2014/main" val="356555118"/>
                    </a:ext>
                  </a:extLst>
                </a:gridCol>
              </a:tblGrid>
              <a:tr h="979714">
                <a:tc>
                  <a:txBody>
                    <a:bodyPr/>
                    <a:lstStyle/>
                    <a:p>
                      <a:pPr marL="0" marR="0" algn="just">
                        <a:spcBef>
                          <a:spcPts val="0"/>
                        </a:spcBef>
                        <a:spcAft>
                          <a:spcPts val="0"/>
                        </a:spcAft>
                      </a:pPr>
                      <a:r>
                        <a:rPr lang="ro-RO" sz="1200" dirty="0">
                          <a:effectLst/>
                        </a:rPr>
                        <a:t>5. R5 - 19 tineri participanti la cursuri de FPC la incheierea activitatilor din proiect</a:t>
                      </a:r>
                      <a:endParaRPr lang="en-US" sz="1200" dirty="0">
                        <a:effectLst/>
                      </a:endParaRPr>
                    </a:p>
                    <a:p>
                      <a:pPr marL="0" marR="0" algn="just">
                        <a:spcBef>
                          <a:spcPts val="0"/>
                        </a:spcBef>
                        <a:spcAft>
                          <a:spcPts val="0"/>
                        </a:spcAft>
                      </a:pPr>
                      <a:r>
                        <a:rPr lang="ro-RO" sz="1200" dirty="0">
                          <a:effectLst/>
                        </a:rPr>
                        <a:t>Rezultatul este corelat cu obiectivul specific OS2, activitatea A2 – A2.1 si indicatorul 4S122 . Imbunatatirile/beneficiile reale pe care acest rezultat le aduce sunt:</a:t>
                      </a:r>
                      <a:endParaRPr lang="en-US" sz="1200" dirty="0">
                        <a:effectLst/>
                      </a:endParaRPr>
                    </a:p>
                    <a:p>
                      <a:pPr marL="0" marR="0" algn="just">
                        <a:spcBef>
                          <a:spcPts val="0"/>
                        </a:spcBef>
                        <a:spcAft>
                          <a:spcPts val="0"/>
                        </a:spcAft>
                      </a:pPr>
                      <a:r>
                        <a:rPr lang="ro-RO" sz="1200" dirty="0">
                          <a:effectLst/>
                        </a:rPr>
                        <a:t>- tinerii ce vor participa la cursuri de formare profesionala continua vor dobandi in urma acestora si alte competentecomplementare menite sa-i ajute la un viitor loc de munca</a:t>
                      </a:r>
                      <a:endParaRPr lang="en-US" sz="1200" dirty="0">
                        <a:effectLst/>
                      </a:endParaRPr>
                    </a:p>
                    <a:p>
                      <a:pPr marL="0" marR="0" algn="just">
                        <a:spcBef>
                          <a:spcPts val="0"/>
                        </a:spcBef>
                        <a:spcAft>
                          <a:spcPts val="0"/>
                        </a:spcAft>
                      </a:pPr>
                      <a:r>
                        <a:rPr lang="ro-RO" sz="1200" dirty="0">
                          <a:effectLst/>
                        </a:rPr>
                        <a:t>- tinerii vor fi mai competenti si mai pregatiti continuand astfel procesul de invatare pe tot parcursul vietii</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05589880"/>
                  </a:ext>
                </a:extLst>
              </a:tr>
              <a:tr h="1143000">
                <a:tc>
                  <a:txBody>
                    <a:bodyPr/>
                    <a:lstStyle/>
                    <a:p>
                      <a:pPr marL="0" marR="0" algn="just">
                        <a:spcBef>
                          <a:spcPts val="0"/>
                        </a:spcBef>
                        <a:spcAft>
                          <a:spcPts val="0"/>
                        </a:spcAft>
                      </a:pPr>
                      <a:r>
                        <a:rPr lang="en-US" sz="1200" dirty="0">
                          <a:effectLst/>
                        </a:rPr>
                        <a:t> 6</a:t>
                      </a:r>
                      <a:r>
                        <a:rPr lang="ro-RO" sz="1200" dirty="0">
                          <a:effectLst/>
                        </a:rPr>
                        <a:t>. R6 – 181 tineri sprijiniti pentru realizarea unui portofoliu profesional de tip Europass si Youthpass</a:t>
                      </a:r>
                      <a:endParaRPr lang="en-US" sz="1200" dirty="0">
                        <a:effectLst/>
                      </a:endParaRPr>
                    </a:p>
                    <a:p>
                      <a:pPr marL="0" marR="0" algn="just">
                        <a:spcBef>
                          <a:spcPts val="0"/>
                        </a:spcBef>
                        <a:spcAft>
                          <a:spcPts val="0"/>
                        </a:spcAft>
                      </a:pPr>
                      <a:r>
                        <a:rPr lang="ro-RO" sz="1200" dirty="0">
                          <a:effectLst/>
                        </a:rPr>
                        <a:t>Rezultatul este corelat cu obiectivul specific OS2, activitatea A2 – A2.2 si indicatorul 4S131 Imbunatatirile/beneficiile reale pe care acest rezultat le aduce sunt:</a:t>
                      </a:r>
                      <a:endParaRPr lang="en-US" sz="1200" dirty="0">
                        <a:effectLst/>
                      </a:endParaRPr>
                    </a:p>
                    <a:p>
                      <a:pPr marL="0" marR="0" algn="just">
                        <a:spcBef>
                          <a:spcPts val="0"/>
                        </a:spcBef>
                        <a:spcAft>
                          <a:spcPts val="0"/>
                        </a:spcAft>
                      </a:pPr>
                      <a:r>
                        <a:rPr lang="ro-RO" sz="1200" dirty="0">
                          <a:effectLst/>
                        </a:rPr>
                        <a:t>- sprijin oferit tinerilor din grupul tinta pentru realizarea CV-ului Europass, a unei scrisori de intentie si altor documente</a:t>
                      </a:r>
                      <a:endParaRPr lang="en-US" sz="1200" dirty="0">
                        <a:effectLst/>
                      </a:endParaRPr>
                    </a:p>
                    <a:p>
                      <a:pPr marL="0" marR="0" algn="just">
                        <a:spcBef>
                          <a:spcPts val="0"/>
                        </a:spcBef>
                        <a:spcAft>
                          <a:spcPts val="0"/>
                        </a:spcAft>
                      </a:pPr>
                      <a:r>
                        <a:rPr lang="ro-RO" sz="1200" dirty="0">
                          <a:effectLst/>
                        </a:rPr>
                        <a:t>care-i ajuta in viitoarea cariera;</a:t>
                      </a:r>
                      <a:endParaRPr lang="en-US" sz="1200" dirty="0">
                        <a:effectLst/>
                      </a:endParaRPr>
                    </a:p>
                    <a:p>
                      <a:pPr marL="0" marR="0" algn="just">
                        <a:spcBef>
                          <a:spcPts val="0"/>
                        </a:spcBef>
                        <a:spcAft>
                          <a:spcPts val="0"/>
                        </a:spcAft>
                      </a:pPr>
                      <a:r>
                        <a:rPr lang="ro-RO" sz="1200" dirty="0">
                          <a:effectLst/>
                        </a:rPr>
                        <a:t>- implicarea tinerilor si in alte proiecte dedicate lor;</a:t>
                      </a:r>
                      <a:endParaRPr lang="en-US" sz="1200" dirty="0">
                        <a:effectLst/>
                      </a:endParaRPr>
                    </a:p>
                    <a:p>
                      <a:pPr marL="0" marR="0" algn="just">
                        <a:spcBef>
                          <a:spcPts val="0"/>
                        </a:spcBef>
                        <a:spcAft>
                          <a:spcPts val="0"/>
                        </a:spcAft>
                      </a:pPr>
                      <a:r>
                        <a:rPr lang="ro-RO" sz="1200" dirty="0">
                          <a:effectLst/>
                        </a:rPr>
                        <a:t>- realizarea portofoliului profesional care sa-i ajute pe tineri atunci cand se prezinta la un interviu pentru angajare.</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125948712"/>
                  </a:ext>
                </a:extLst>
              </a:tr>
              <a:tr h="816429">
                <a:tc>
                  <a:txBody>
                    <a:bodyPr/>
                    <a:lstStyle/>
                    <a:p>
                      <a:pPr marL="0" marR="0" algn="just">
                        <a:spcBef>
                          <a:spcPts val="0"/>
                        </a:spcBef>
                        <a:spcAft>
                          <a:spcPts val="0"/>
                        </a:spcAft>
                      </a:pPr>
                      <a:r>
                        <a:rPr lang="ro-RO" sz="1200" dirty="0">
                          <a:effectLst/>
                        </a:rPr>
                        <a:t>7. R7 – 39 de tineri absolventi care isi gasesc un loc de munca in urma consilierii in cariera la finele proiectului Rezultatul este corelat cu obiectivul specific OS2, activitatea A2 – A2.2 si indicatorul 4S121</a:t>
                      </a:r>
                      <a:endParaRPr lang="en-US" sz="1200" dirty="0">
                        <a:effectLst/>
                      </a:endParaRPr>
                    </a:p>
                    <a:p>
                      <a:pPr marL="0" marR="0" algn="just">
                        <a:spcBef>
                          <a:spcPts val="0"/>
                        </a:spcBef>
                        <a:spcAft>
                          <a:spcPts val="0"/>
                        </a:spcAft>
                      </a:pPr>
                      <a:r>
                        <a:rPr lang="ro-RO" sz="1200" dirty="0">
                          <a:effectLst/>
                        </a:rPr>
                        <a:t>Imbunatatirile/beneficiile reale pe care acest rezultat le aduce sunt:</a:t>
                      </a:r>
                      <a:endParaRPr lang="en-US" sz="1200" dirty="0">
                        <a:effectLst/>
                      </a:endParaRPr>
                    </a:p>
                    <a:p>
                      <a:pPr marL="0" marR="0" algn="just">
                        <a:spcBef>
                          <a:spcPts val="0"/>
                        </a:spcBef>
                        <a:spcAft>
                          <a:spcPts val="0"/>
                        </a:spcAft>
                      </a:pPr>
                      <a:r>
                        <a:rPr lang="ro-RO" sz="1200" dirty="0">
                          <a:effectLst/>
                        </a:rPr>
                        <a:t>- tinerii ce au dobandit competente in cadrul stagiilor de practica, sunt sprijiniti prin intermediul interventiilor de consiliere</a:t>
                      </a:r>
                      <a:endParaRPr lang="en-US" sz="1200" dirty="0">
                        <a:effectLst/>
                      </a:endParaRPr>
                    </a:p>
                    <a:p>
                      <a:pPr marL="0" marR="0" algn="just">
                        <a:spcBef>
                          <a:spcPts val="0"/>
                        </a:spcBef>
                        <a:spcAft>
                          <a:spcPts val="0"/>
                        </a:spcAft>
                      </a:pPr>
                      <a:r>
                        <a:rPr lang="ro-RO" sz="1200" dirty="0">
                          <a:effectLst/>
                        </a:rPr>
                        <a:t>– mediere pe piata muncii sa-si gaseasca un loc de munca in firme cu potential competitiv, din sectoare SNC/SNCDI</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209784446"/>
                  </a:ext>
                </a:extLst>
              </a:tr>
              <a:tr h="1632857">
                <a:tc>
                  <a:txBody>
                    <a:bodyPr/>
                    <a:lstStyle/>
                    <a:p>
                      <a:pPr marL="0" marR="0" algn="just">
                        <a:spcBef>
                          <a:spcPts val="0"/>
                        </a:spcBef>
                        <a:spcAft>
                          <a:spcPts val="0"/>
                        </a:spcAft>
                      </a:pPr>
                      <a:r>
                        <a:rPr lang="ro-RO" sz="1200" dirty="0">
                          <a:effectLst/>
                        </a:rPr>
                        <a:t>8. R8 – Minim 5 parteneriate scoli - mediul de afaceri pentru derularea de stagii de practica si angajarea tinerilor in perioada proiectului si dupa finalizarea acestuia</a:t>
                      </a:r>
                      <a:endParaRPr lang="en-US" sz="1200" dirty="0">
                        <a:effectLst/>
                      </a:endParaRPr>
                    </a:p>
                    <a:p>
                      <a:pPr marL="0" marR="0" algn="just">
                        <a:spcBef>
                          <a:spcPts val="0"/>
                        </a:spcBef>
                        <a:spcAft>
                          <a:spcPts val="0"/>
                        </a:spcAft>
                      </a:pPr>
                      <a:r>
                        <a:rPr lang="ro-RO" sz="1200" dirty="0">
                          <a:effectLst/>
                        </a:rPr>
                        <a:t>Rezultatul este corelat cu obiectivul specific OS3, activitatea A3 – A3.1 si indicatorii 4S131 si 4S121</a:t>
                      </a:r>
                      <a:endParaRPr lang="en-US" sz="1200" dirty="0">
                        <a:effectLst/>
                      </a:endParaRPr>
                    </a:p>
                    <a:p>
                      <a:pPr marL="0" marR="0" algn="just">
                        <a:spcBef>
                          <a:spcPts val="0"/>
                        </a:spcBef>
                        <a:spcAft>
                          <a:spcPts val="0"/>
                        </a:spcAft>
                      </a:pPr>
                      <a:r>
                        <a:rPr lang="ro-RO" sz="1200" dirty="0">
                          <a:effectLst/>
                        </a:rPr>
                        <a:t>Imbunatatirile/beneficiile reale pe care acest rezultat le aduce sunt:</a:t>
                      </a:r>
                      <a:endParaRPr lang="en-US" sz="1200" dirty="0">
                        <a:effectLst/>
                      </a:endParaRPr>
                    </a:p>
                    <a:p>
                      <a:pPr marL="0" marR="0" algn="just">
                        <a:spcBef>
                          <a:spcPts val="0"/>
                        </a:spcBef>
                        <a:spcAft>
                          <a:spcPts val="0"/>
                        </a:spcAft>
                      </a:pPr>
                      <a:r>
                        <a:rPr lang="ro-RO" sz="1200" dirty="0">
                          <a:effectLst/>
                        </a:rPr>
                        <a:t>- mai multe companii interesate de stagiile de practica, internship-uri si invatare la locul de munca in vederea recrutarii de tineri pregatiti in domeniile competitive;</a:t>
                      </a:r>
                      <a:endParaRPr lang="en-US" sz="1200" dirty="0">
                        <a:effectLst/>
                      </a:endParaRPr>
                    </a:p>
                    <a:p>
                      <a:pPr marL="0" marR="0" algn="just">
                        <a:spcBef>
                          <a:spcPts val="0"/>
                        </a:spcBef>
                        <a:spcAft>
                          <a:spcPts val="0"/>
                        </a:spcAft>
                      </a:pPr>
                      <a:r>
                        <a:rPr lang="ro-RO" sz="1200" dirty="0">
                          <a:effectLst/>
                        </a:rPr>
                        <a:t>- crearea de parteneriate sustenabile scoala-mediul de afaceri pentru participarea tinerilor la stagii de pregatire practica in domenii SNC/SNCDI;</a:t>
                      </a:r>
                      <a:endParaRPr lang="en-US" sz="1200" dirty="0">
                        <a:effectLst/>
                      </a:endParaRPr>
                    </a:p>
                    <a:p>
                      <a:pPr marL="0" marR="0" algn="just">
                        <a:spcBef>
                          <a:spcPts val="0"/>
                        </a:spcBef>
                        <a:spcAft>
                          <a:spcPts val="0"/>
                        </a:spcAft>
                      </a:pPr>
                      <a:r>
                        <a:rPr lang="ro-RO" sz="1200" dirty="0">
                          <a:effectLst/>
                        </a:rPr>
                        <a:t>- oferirea de locuri de munca absolventilor de licee, scoli profesionale si postliceale ce au participat la stagii de practica in cadrul acestor companii.</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503050583"/>
                  </a:ext>
                </a:extLst>
              </a:tr>
            </a:tbl>
          </a:graphicData>
        </a:graphic>
      </p:graphicFrame>
    </p:spTree>
    <p:extLst>
      <p:ext uri="{BB962C8B-B14F-4D97-AF65-F5344CB8AC3E}">
        <p14:creationId xmlns:p14="http://schemas.microsoft.com/office/powerpoint/2010/main" val="41899424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1D840-D483-4C0B-AAC1-D0DAF883BBE0}"/>
              </a:ext>
            </a:extLst>
          </p:cNvPr>
          <p:cNvSpPr>
            <a:spLocks noGrp="1"/>
          </p:cNvSpPr>
          <p:nvPr>
            <p:ph type="title"/>
          </p:nvPr>
        </p:nvSpPr>
        <p:spPr>
          <a:xfrm>
            <a:off x="2890314" y="327514"/>
            <a:ext cx="9905998" cy="1478570"/>
          </a:xfrm>
        </p:spPr>
        <p:txBody>
          <a:bodyPr>
            <a:normAutofit/>
          </a:bodyPr>
          <a:lstStyle/>
          <a:p>
            <a:r>
              <a:rPr lang="en-US" sz="4000" b="1" i="1" dirty="0" err="1">
                <a:effectLst/>
                <a:latin typeface="Times New Roman" panose="02020603050405020304" pitchFamily="18" charset="0"/>
                <a:ea typeface="Calibri" panose="020F0502020204030204" pitchFamily="34" charset="0"/>
              </a:rPr>
              <a:t>Rezultate</a:t>
            </a:r>
            <a:r>
              <a:rPr lang="en-US" sz="4000" b="1" i="1" dirty="0">
                <a:effectLst/>
                <a:latin typeface="Times New Roman" panose="02020603050405020304" pitchFamily="18" charset="0"/>
                <a:ea typeface="Calibri" panose="020F0502020204030204" pitchFamily="34" charset="0"/>
              </a:rPr>
              <a:t> </a:t>
            </a:r>
            <a:r>
              <a:rPr lang="en-US" sz="4000" b="1" i="1" dirty="0" err="1">
                <a:effectLst/>
                <a:latin typeface="Times New Roman" panose="02020603050405020304" pitchFamily="18" charset="0"/>
                <a:ea typeface="Calibri" panose="020F0502020204030204" pitchFamily="34" charset="0"/>
              </a:rPr>
              <a:t>asteptate</a:t>
            </a:r>
            <a:br>
              <a:rPr lang="en-US" sz="4000" dirty="0">
                <a:effectLst/>
                <a:latin typeface="Times New Roman" panose="02020603050405020304" pitchFamily="18" charset="0"/>
                <a:ea typeface="Times New Roman" panose="02020603050405020304" pitchFamily="18" charset="0"/>
              </a:rPr>
            </a:br>
            <a:endParaRPr lang="en-US" sz="6000" dirty="0"/>
          </a:p>
        </p:txBody>
      </p:sp>
      <p:graphicFrame>
        <p:nvGraphicFramePr>
          <p:cNvPr id="4" name="Table 3">
            <a:extLst>
              <a:ext uri="{FF2B5EF4-FFF2-40B4-BE49-F238E27FC236}">
                <a16:creationId xmlns:a16="http://schemas.microsoft.com/office/drawing/2014/main" id="{91CAAD84-B8A2-41D8-83DF-9CBDB179AB61}"/>
              </a:ext>
            </a:extLst>
          </p:cNvPr>
          <p:cNvGraphicFramePr>
            <a:graphicFrameLocks noGrp="1"/>
          </p:cNvGraphicFramePr>
          <p:nvPr>
            <p:extLst>
              <p:ext uri="{D42A27DB-BD31-4B8C-83A1-F6EECF244321}">
                <p14:modId xmlns:p14="http://schemas.microsoft.com/office/powerpoint/2010/main" val="924403907"/>
              </p:ext>
            </p:extLst>
          </p:nvPr>
        </p:nvGraphicFramePr>
        <p:xfrm>
          <a:off x="914400" y="974498"/>
          <a:ext cx="10608815" cy="5669280"/>
        </p:xfrm>
        <a:graphic>
          <a:graphicData uri="http://schemas.openxmlformats.org/drawingml/2006/table">
            <a:tbl>
              <a:tblPr firstRow="1" firstCol="1" bandRow="1">
                <a:tableStyleId>{073A0DAA-6AF3-43AB-8588-CEC1D06C72B9}</a:tableStyleId>
              </a:tblPr>
              <a:tblGrid>
                <a:gridCol w="10608815">
                  <a:extLst>
                    <a:ext uri="{9D8B030D-6E8A-4147-A177-3AD203B41FA5}">
                      <a16:colId xmlns:a16="http://schemas.microsoft.com/office/drawing/2014/main" val="183122738"/>
                    </a:ext>
                  </a:extLst>
                </a:gridCol>
              </a:tblGrid>
              <a:tr h="1392939">
                <a:tc>
                  <a:txBody>
                    <a:bodyPr/>
                    <a:lstStyle/>
                    <a:p>
                      <a:pPr marL="0" marR="0" algn="just" defTabSz="914400" rtl="0" eaLnBrk="1" latinLnBrk="0" hangingPunct="1">
                        <a:spcBef>
                          <a:spcPts val="0"/>
                        </a:spcBef>
                        <a:spcAft>
                          <a:spcPts val="0"/>
                        </a:spcAft>
                      </a:pPr>
                      <a:r>
                        <a:rPr lang="ro-RO" sz="1200" b="1" kern="1200" dirty="0">
                          <a:solidFill>
                            <a:schemeClr val="lt1"/>
                          </a:solidFill>
                          <a:effectLst/>
                        </a:rPr>
                        <a:t>9. R9 – 1 Platforma informatica pentru coordonarea proceselor de practica, consiliere profesionala si informare in dublu sens privind oportunitatile de invatare si corelare cu nevoile pietei muncii</a:t>
                      </a:r>
                      <a:endParaRPr lang="en-US" sz="1200" b="1" kern="1200" dirty="0">
                        <a:solidFill>
                          <a:schemeClr val="lt1"/>
                        </a:solidFill>
                        <a:effectLst/>
                      </a:endParaRPr>
                    </a:p>
                    <a:p>
                      <a:pPr marL="0" marR="0" algn="just" defTabSz="914400" rtl="0" eaLnBrk="1" latinLnBrk="0" hangingPunct="1">
                        <a:spcBef>
                          <a:spcPts val="0"/>
                        </a:spcBef>
                        <a:spcAft>
                          <a:spcPts val="0"/>
                        </a:spcAft>
                      </a:pPr>
                      <a:r>
                        <a:rPr lang="ro-RO" sz="1200" b="1" kern="1200" dirty="0">
                          <a:solidFill>
                            <a:schemeClr val="lt1"/>
                          </a:solidFill>
                          <a:effectLst/>
                        </a:rPr>
                        <a:t>Rezultatul este corelat cu obiectivul specific OS3, activitatea A3 – A3.2 si indicator 4S131</a:t>
                      </a:r>
                      <a:endParaRPr lang="en-US" sz="1200" b="1" kern="1200" dirty="0">
                        <a:solidFill>
                          <a:schemeClr val="lt1"/>
                        </a:solidFill>
                        <a:effectLst/>
                      </a:endParaRPr>
                    </a:p>
                    <a:p>
                      <a:pPr marL="0" marR="0" algn="just" defTabSz="914400" rtl="0" eaLnBrk="1" latinLnBrk="0" hangingPunct="1">
                        <a:spcBef>
                          <a:spcPts val="0"/>
                        </a:spcBef>
                        <a:spcAft>
                          <a:spcPts val="0"/>
                        </a:spcAft>
                      </a:pPr>
                      <a:r>
                        <a:rPr lang="ro-RO" sz="1200" b="1" kern="1200" dirty="0">
                          <a:solidFill>
                            <a:schemeClr val="lt1"/>
                          </a:solidFill>
                          <a:effectLst/>
                        </a:rPr>
                        <a:t>Imbunatatirile/beneficiile reale pe care acest rezultat le aduce sunt:</a:t>
                      </a:r>
                      <a:endParaRPr lang="en-US" sz="1200" b="1" kern="1200" dirty="0">
                        <a:solidFill>
                          <a:schemeClr val="lt1"/>
                        </a:solidFill>
                        <a:effectLst/>
                      </a:endParaRPr>
                    </a:p>
                    <a:p>
                      <a:pPr marL="0" marR="0" algn="just" defTabSz="914400" rtl="0" eaLnBrk="1" latinLnBrk="0" hangingPunct="1">
                        <a:spcBef>
                          <a:spcPts val="0"/>
                        </a:spcBef>
                        <a:spcAft>
                          <a:spcPts val="0"/>
                        </a:spcAft>
                      </a:pPr>
                      <a:r>
                        <a:rPr lang="ro-RO" sz="1200" b="1" kern="1200" dirty="0">
                          <a:solidFill>
                            <a:schemeClr val="lt1"/>
                          </a:solidFill>
                          <a:effectLst/>
                        </a:rPr>
                        <a:t>- crearea unui sistem bifunctional de informare intre scoala si mediul de afaceri</a:t>
                      </a:r>
                      <a:endParaRPr lang="en-US" sz="1200" b="1" kern="1200" dirty="0">
                        <a:solidFill>
                          <a:schemeClr val="lt1"/>
                        </a:solidFill>
                        <a:effectLst/>
                      </a:endParaRPr>
                    </a:p>
                    <a:p>
                      <a:pPr marL="0" marR="0" algn="just" defTabSz="914400" rtl="0" eaLnBrk="1" latinLnBrk="0" hangingPunct="1">
                        <a:spcBef>
                          <a:spcPts val="0"/>
                        </a:spcBef>
                        <a:spcAft>
                          <a:spcPts val="0"/>
                        </a:spcAft>
                      </a:pPr>
                      <a:r>
                        <a:rPr lang="ro-RO" sz="1200" b="1" kern="1200" dirty="0">
                          <a:solidFill>
                            <a:schemeClr val="lt1"/>
                          </a:solidFill>
                          <a:effectLst/>
                        </a:rPr>
                        <a:t>- cunoasterea de catre tineri a ofertelor de invatare la locul de munca si ocupare in cadrul companiilor partenere si nu numai</a:t>
                      </a:r>
                      <a:endParaRPr lang="en-US" sz="1200" b="1" kern="1200" dirty="0">
                        <a:solidFill>
                          <a:schemeClr val="lt1"/>
                        </a:solidFill>
                        <a:effectLst/>
                      </a:endParaRPr>
                    </a:p>
                    <a:p>
                      <a:pPr marL="0" marR="0" algn="just" defTabSz="914400" rtl="0" eaLnBrk="1" latinLnBrk="0" hangingPunct="1">
                        <a:spcBef>
                          <a:spcPts val="0"/>
                        </a:spcBef>
                        <a:spcAft>
                          <a:spcPts val="0"/>
                        </a:spcAft>
                      </a:pPr>
                      <a:r>
                        <a:rPr lang="ro-RO" sz="1200" b="1" kern="1200" dirty="0">
                          <a:solidFill>
                            <a:schemeClr val="lt1"/>
                          </a:solidFill>
                          <a:effectLst/>
                        </a:rPr>
                        <a:t>- informarea angajatorilor cu privire la numarul si profilul absolventilor din unitatile de invatamant de unde ar dori sa recruteze personal</a:t>
                      </a:r>
                      <a:endParaRPr lang="en-US" sz="1200" b="1" kern="1200" dirty="0">
                        <a:solidFill>
                          <a:schemeClr val="lt1"/>
                        </a:solidFill>
                        <a:effectLst/>
                      </a:endParaRPr>
                    </a:p>
                    <a:p>
                      <a:pPr marL="0" marR="0" algn="just" defTabSz="914400" rtl="0" eaLnBrk="1" latinLnBrk="0" hangingPunct="1">
                        <a:spcBef>
                          <a:spcPts val="0"/>
                        </a:spcBef>
                        <a:spcAft>
                          <a:spcPts val="0"/>
                        </a:spcAft>
                      </a:pPr>
                      <a:r>
                        <a:rPr lang="ro-RO" sz="1200" b="1" kern="1200" dirty="0">
                          <a:solidFill>
                            <a:schemeClr val="lt1"/>
                          </a:solidFill>
                          <a:effectLst/>
                        </a:rPr>
                        <a:t>- coordonarea stagiilor de practica utilizand platforma</a:t>
                      </a:r>
                      <a:endParaRPr lang="en-US" sz="1200" b="1" kern="1200" dirty="0">
                        <a:solidFill>
                          <a:schemeClr val="lt1"/>
                        </a:solidFill>
                        <a:effectLst/>
                        <a:latin typeface="+mn-lt"/>
                        <a:ea typeface="+mn-ea"/>
                        <a:cs typeface="+mn-cs"/>
                      </a:endParaRPr>
                    </a:p>
                  </a:txBody>
                  <a:tcPr marL="58594" marR="58594" marT="0" marB="0"/>
                </a:tc>
                <a:extLst>
                  <a:ext uri="{0D108BD9-81ED-4DB2-BD59-A6C34878D82A}">
                    <a16:rowId xmlns:a16="http://schemas.microsoft.com/office/drawing/2014/main" val="3153091790"/>
                  </a:ext>
                </a:extLst>
              </a:tr>
              <a:tr h="1392939">
                <a:tc>
                  <a:txBody>
                    <a:bodyPr/>
                    <a:lstStyle/>
                    <a:p>
                      <a:pPr marL="0" marR="0" algn="just" defTabSz="914400" rtl="0" eaLnBrk="1" latinLnBrk="0" hangingPunct="1">
                        <a:spcBef>
                          <a:spcPts val="0"/>
                        </a:spcBef>
                        <a:spcAft>
                          <a:spcPts val="0"/>
                        </a:spcAft>
                      </a:pPr>
                      <a:r>
                        <a:rPr lang="ro-RO" sz="1200" b="1" kern="1200">
                          <a:solidFill>
                            <a:schemeClr val="lt1"/>
                          </a:solidFill>
                          <a:effectLst/>
                        </a:rPr>
                        <a:t>10. R10 - 21 Firme de exercitiu create in cadrul proiectului pentru derularea de activitati practice</a:t>
                      </a:r>
                      <a:endParaRPr lang="en-US" sz="1200" b="1" kern="1200">
                        <a:solidFill>
                          <a:schemeClr val="lt1"/>
                        </a:solidFill>
                        <a:effectLst/>
                      </a:endParaRPr>
                    </a:p>
                    <a:p>
                      <a:pPr marL="0" marR="0" algn="just" defTabSz="914400" rtl="0" eaLnBrk="1" latinLnBrk="0" hangingPunct="1">
                        <a:spcBef>
                          <a:spcPts val="0"/>
                        </a:spcBef>
                        <a:spcAft>
                          <a:spcPts val="0"/>
                        </a:spcAft>
                      </a:pPr>
                      <a:r>
                        <a:rPr lang="ro-RO" sz="1200" b="1" kern="1200">
                          <a:solidFill>
                            <a:schemeClr val="lt1"/>
                          </a:solidFill>
                          <a:effectLst/>
                        </a:rPr>
                        <a:t>Rezultatul este corelat cu obiectivul specific OS4, activitatea A4 – A4.1 si indicator 4S131</a:t>
                      </a:r>
                      <a:endParaRPr lang="en-US" sz="1200" b="1" kern="1200">
                        <a:solidFill>
                          <a:schemeClr val="lt1"/>
                        </a:solidFill>
                        <a:effectLst/>
                      </a:endParaRPr>
                    </a:p>
                    <a:p>
                      <a:pPr marL="0" marR="0" algn="just" defTabSz="914400" rtl="0" eaLnBrk="1" latinLnBrk="0" hangingPunct="1">
                        <a:spcBef>
                          <a:spcPts val="0"/>
                        </a:spcBef>
                        <a:spcAft>
                          <a:spcPts val="0"/>
                        </a:spcAft>
                      </a:pPr>
                      <a:r>
                        <a:rPr lang="ro-RO" sz="1200" b="1" kern="1200">
                          <a:solidFill>
                            <a:schemeClr val="lt1"/>
                          </a:solidFill>
                          <a:effectLst/>
                        </a:rPr>
                        <a:t>Imbunatatirile/beneficiile reale pe care acest rezultat le aduce sunt:</a:t>
                      </a:r>
                      <a:endParaRPr lang="en-US" sz="1200" b="1" kern="1200">
                        <a:solidFill>
                          <a:schemeClr val="lt1"/>
                        </a:solidFill>
                        <a:effectLst/>
                      </a:endParaRPr>
                    </a:p>
                    <a:p>
                      <a:pPr marL="0" marR="0" algn="just" defTabSz="914400" rtl="0" eaLnBrk="1" latinLnBrk="0" hangingPunct="1">
                        <a:spcBef>
                          <a:spcPts val="0"/>
                        </a:spcBef>
                        <a:spcAft>
                          <a:spcPts val="0"/>
                        </a:spcAft>
                      </a:pPr>
                      <a:r>
                        <a:rPr lang="ro-RO" sz="1200" b="1" kern="1200">
                          <a:solidFill>
                            <a:schemeClr val="lt1"/>
                          </a:solidFill>
                          <a:effectLst/>
                        </a:rPr>
                        <a:t>- crearea si utilizarea de firme de exercitiu pentru a continua practica si aplica cunostintele dobandite in cadrul stagiilor din companii;</a:t>
                      </a:r>
                      <a:endParaRPr lang="en-US" sz="1200" b="1" kern="1200">
                        <a:solidFill>
                          <a:schemeClr val="lt1"/>
                        </a:solidFill>
                        <a:effectLst/>
                      </a:endParaRPr>
                    </a:p>
                    <a:p>
                      <a:pPr marL="0" marR="0" algn="just" defTabSz="914400" rtl="0" eaLnBrk="1" latinLnBrk="0" hangingPunct="1">
                        <a:spcBef>
                          <a:spcPts val="0"/>
                        </a:spcBef>
                        <a:spcAft>
                          <a:spcPts val="0"/>
                        </a:spcAft>
                      </a:pPr>
                      <a:r>
                        <a:rPr lang="ro-RO" sz="1200" b="1" kern="1200">
                          <a:solidFill>
                            <a:schemeClr val="lt1"/>
                          </a:solidFill>
                          <a:effectLst/>
                        </a:rPr>
                        <a:t>- crearea de FE in domenii competitive SNC/SNCDI;</a:t>
                      </a:r>
                      <a:endParaRPr lang="en-US" sz="1200" b="1" kern="1200">
                        <a:solidFill>
                          <a:schemeClr val="lt1"/>
                        </a:solidFill>
                        <a:effectLst/>
                      </a:endParaRPr>
                    </a:p>
                    <a:p>
                      <a:pPr marL="0" marR="0" algn="just" defTabSz="914400" rtl="0" eaLnBrk="1" latinLnBrk="0" hangingPunct="1">
                        <a:spcBef>
                          <a:spcPts val="0"/>
                        </a:spcBef>
                        <a:spcAft>
                          <a:spcPts val="0"/>
                        </a:spcAft>
                      </a:pPr>
                      <a:r>
                        <a:rPr lang="ro-RO" sz="1200" b="1" kern="1200">
                          <a:solidFill>
                            <a:schemeClr val="lt1"/>
                          </a:solidFill>
                          <a:effectLst/>
                        </a:rPr>
                        <a:t>- praticarea lucrului in echipa prin implicarea mai multor elevi intro FE;</a:t>
                      </a:r>
                      <a:endParaRPr lang="en-US" sz="1200" b="1" kern="1200">
                        <a:solidFill>
                          <a:schemeClr val="lt1"/>
                        </a:solidFill>
                        <a:effectLst/>
                      </a:endParaRPr>
                    </a:p>
                    <a:p>
                      <a:pPr marL="0" marR="0" algn="just" defTabSz="914400" rtl="0" eaLnBrk="1" latinLnBrk="0" hangingPunct="1">
                        <a:spcBef>
                          <a:spcPts val="0"/>
                        </a:spcBef>
                        <a:spcAft>
                          <a:spcPts val="0"/>
                        </a:spcAft>
                      </a:pPr>
                      <a:r>
                        <a:rPr lang="ro-RO" sz="1200" b="1" kern="1200">
                          <a:solidFill>
                            <a:schemeClr val="lt1"/>
                          </a:solidFill>
                          <a:effectLst/>
                        </a:rPr>
                        <a:t>- familiarizarea cu pasii de infiintare a unei firme pentru dezvoltarea spiritului antreprenorial in randul tinerilor;</a:t>
                      </a:r>
                      <a:endParaRPr lang="en-US" sz="1200" b="1" kern="1200">
                        <a:solidFill>
                          <a:schemeClr val="lt1"/>
                        </a:solidFill>
                        <a:effectLst/>
                      </a:endParaRPr>
                    </a:p>
                    <a:p>
                      <a:pPr marL="0" marR="0" algn="just" defTabSz="914400" rtl="0" eaLnBrk="1" latinLnBrk="0" hangingPunct="1">
                        <a:spcBef>
                          <a:spcPts val="0"/>
                        </a:spcBef>
                        <a:spcAft>
                          <a:spcPts val="0"/>
                        </a:spcAft>
                      </a:pPr>
                      <a:r>
                        <a:rPr lang="ro-RO" sz="1200" b="1" kern="1200">
                          <a:solidFill>
                            <a:schemeClr val="lt1"/>
                          </a:solidFill>
                          <a:effectLst/>
                        </a:rPr>
                        <a:t>- deprinderea competentelor manageriale si de administrare a unei afaceri de catre tineri.</a:t>
                      </a:r>
                      <a:endParaRPr lang="en-US" sz="1200" b="1" kern="1200">
                        <a:solidFill>
                          <a:schemeClr val="lt1"/>
                        </a:solidFill>
                        <a:effectLst/>
                        <a:latin typeface="+mn-lt"/>
                        <a:ea typeface="+mn-ea"/>
                        <a:cs typeface="+mn-cs"/>
                      </a:endParaRPr>
                    </a:p>
                  </a:txBody>
                  <a:tcPr marL="58594" marR="58594" marT="0" marB="0"/>
                </a:tc>
                <a:extLst>
                  <a:ext uri="{0D108BD9-81ED-4DB2-BD59-A6C34878D82A}">
                    <a16:rowId xmlns:a16="http://schemas.microsoft.com/office/drawing/2014/main" val="1920453960"/>
                  </a:ext>
                </a:extLst>
              </a:tr>
              <a:tr h="910135">
                <a:tc>
                  <a:txBody>
                    <a:bodyPr/>
                    <a:lstStyle/>
                    <a:p>
                      <a:pPr marL="0" marR="0" algn="just" defTabSz="914400" rtl="0" eaLnBrk="1" latinLnBrk="0" hangingPunct="1">
                        <a:spcBef>
                          <a:spcPts val="0"/>
                        </a:spcBef>
                        <a:spcAft>
                          <a:spcPts val="0"/>
                        </a:spcAft>
                      </a:pPr>
                      <a:r>
                        <a:rPr lang="ro-RO" sz="1200" b="1" kern="1200">
                          <a:solidFill>
                            <a:schemeClr val="lt1"/>
                          </a:solidFill>
                          <a:effectLst/>
                        </a:rPr>
                        <a:t>11. R11- 4 competitii profesionale organizate in cadrul proiectului</a:t>
                      </a:r>
                      <a:endParaRPr lang="en-US" sz="1200" b="1" kern="1200">
                        <a:solidFill>
                          <a:schemeClr val="lt1"/>
                        </a:solidFill>
                        <a:effectLst/>
                      </a:endParaRPr>
                    </a:p>
                    <a:p>
                      <a:pPr marL="0" marR="0" algn="just" defTabSz="914400" rtl="0" eaLnBrk="1" latinLnBrk="0" hangingPunct="1">
                        <a:spcBef>
                          <a:spcPts val="0"/>
                        </a:spcBef>
                        <a:spcAft>
                          <a:spcPts val="0"/>
                        </a:spcAft>
                      </a:pPr>
                      <a:r>
                        <a:rPr lang="ro-RO" sz="1200" b="1" kern="1200">
                          <a:solidFill>
                            <a:schemeClr val="lt1"/>
                          </a:solidFill>
                          <a:effectLst/>
                        </a:rPr>
                        <a:t>Rezultatul este corelat cu obiectivul specific OS4, activitatea A4 – A4.2 si indicator 4S131</a:t>
                      </a:r>
                      <a:endParaRPr lang="en-US" sz="1200" b="1" kern="1200">
                        <a:solidFill>
                          <a:schemeClr val="lt1"/>
                        </a:solidFill>
                        <a:effectLst/>
                      </a:endParaRPr>
                    </a:p>
                    <a:p>
                      <a:pPr marL="0" marR="0" algn="just" defTabSz="914400" rtl="0" eaLnBrk="1" latinLnBrk="0" hangingPunct="1">
                        <a:spcBef>
                          <a:spcPts val="0"/>
                        </a:spcBef>
                        <a:spcAft>
                          <a:spcPts val="0"/>
                        </a:spcAft>
                      </a:pPr>
                      <a:r>
                        <a:rPr lang="ro-RO" sz="1200" b="1" kern="1200">
                          <a:solidFill>
                            <a:schemeClr val="lt1"/>
                          </a:solidFill>
                          <a:effectLst/>
                        </a:rPr>
                        <a:t>Imbunatatirile/beneficiile reale pe care acest rezultat le aduce sunt:</a:t>
                      </a:r>
                      <a:endParaRPr lang="en-US" sz="1200" b="1" kern="1200">
                        <a:solidFill>
                          <a:schemeClr val="lt1"/>
                        </a:solidFill>
                        <a:effectLst/>
                      </a:endParaRPr>
                    </a:p>
                    <a:p>
                      <a:pPr marL="0" marR="0" algn="just" defTabSz="914400" rtl="0" eaLnBrk="1" latinLnBrk="0" hangingPunct="1">
                        <a:spcBef>
                          <a:spcPts val="0"/>
                        </a:spcBef>
                        <a:spcAft>
                          <a:spcPts val="0"/>
                        </a:spcAft>
                      </a:pPr>
                      <a:r>
                        <a:rPr lang="ro-RO" sz="1200" b="1" kern="1200">
                          <a:solidFill>
                            <a:schemeClr val="lt1"/>
                          </a:solidFill>
                          <a:effectLst/>
                        </a:rPr>
                        <a:t>- dezvoltarea spiritului de competitie intre tineri/echipele din fiecare FE</a:t>
                      </a:r>
                      <a:endParaRPr lang="en-US" sz="1200" b="1" kern="1200">
                        <a:solidFill>
                          <a:schemeClr val="lt1"/>
                        </a:solidFill>
                        <a:effectLst/>
                      </a:endParaRPr>
                    </a:p>
                    <a:p>
                      <a:pPr marL="0" marR="0" algn="just" defTabSz="914400" rtl="0" eaLnBrk="1" latinLnBrk="0" hangingPunct="1">
                        <a:spcBef>
                          <a:spcPts val="0"/>
                        </a:spcBef>
                        <a:spcAft>
                          <a:spcPts val="0"/>
                        </a:spcAft>
                      </a:pPr>
                      <a:r>
                        <a:rPr lang="ro-RO" sz="1200" b="1" kern="1200">
                          <a:solidFill>
                            <a:schemeClr val="lt1"/>
                          </a:solidFill>
                          <a:effectLst/>
                        </a:rPr>
                        <a:t>- premii obtinute la competitiile profesionale</a:t>
                      </a:r>
                      <a:endParaRPr lang="en-US" sz="1200" b="1" kern="1200">
                        <a:solidFill>
                          <a:schemeClr val="lt1"/>
                        </a:solidFill>
                        <a:effectLst/>
                      </a:endParaRPr>
                    </a:p>
                    <a:p>
                      <a:pPr marL="0" marR="0" algn="just" defTabSz="914400" rtl="0" eaLnBrk="1" latinLnBrk="0" hangingPunct="1">
                        <a:spcBef>
                          <a:spcPts val="0"/>
                        </a:spcBef>
                        <a:spcAft>
                          <a:spcPts val="0"/>
                        </a:spcAft>
                      </a:pPr>
                      <a:r>
                        <a:rPr lang="ro-RO" sz="1200" b="1" kern="1200">
                          <a:solidFill>
                            <a:schemeClr val="lt1"/>
                          </a:solidFill>
                          <a:effectLst/>
                        </a:rPr>
                        <a:t>- rezultate bune obtinute in timpul activitatilor scolare si a celor de practica</a:t>
                      </a:r>
                      <a:endParaRPr lang="en-US" sz="1200" b="1" kern="1200">
                        <a:solidFill>
                          <a:schemeClr val="lt1"/>
                        </a:solidFill>
                        <a:effectLst/>
                        <a:latin typeface="+mn-lt"/>
                        <a:ea typeface="+mn-ea"/>
                        <a:cs typeface="+mn-cs"/>
                      </a:endParaRPr>
                    </a:p>
                  </a:txBody>
                  <a:tcPr marL="58594" marR="58594" marT="0" marB="0"/>
                </a:tc>
                <a:extLst>
                  <a:ext uri="{0D108BD9-81ED-4DB2-BD59-A6C34878D82A}">
                    <a16:rowId xmlns:a16="http://schemas.microsoft.com/office/drawing/2014/main" val="222873623"/>
                  </a:ext>
                </a:extLst>
              </a:tr>
              <a:tr h="1607238">
                <a:tc>
                  <a:txBody>
                    <a:bodyPr/>
                    <a:lstStyle/>
                    <a:p>
                      <a:pPr marL="0" marR="0" algn="just" defTabSz="914400" rtl="0" eaLnBrk="1" latinLnBrk="0" hangingPunct="1">
                        <a:spcBef>
                          <a:spcPts val="0"/>
                        </a:spcBef>
                        <a:spcAft>
                          <a:spcPts val="0"/>
                        </a:spcAft>
                      </a:pPr>
                      <a:r>
                        <a:rPr lang="ro-RO" sz="1200" b="1" kern="1200" dirty="0">
                          <a:solidFill>
                            <a:schemeClr val="lt1"/>
                          </a:solidFill>
                          <a:effectLst/>
                        </a:rPr>
                        <a:t>12. R12 – 24 de luni de management de proiect, informare –publicitate si achizitii</a:t>
                      </a:r>
                      <a:endParaRPr lang="en-US" sz="1200" b="1" kern="1200" dirty="0">
                        <a:solidFill>
                          <a:schemeClr val="lt1"/>
                        </a:solidFill>
                        <a:effectLst/>
                      </a:endParaRPr>
                    </a:p>
                    <a:p>
                      <a:pPr marL="0" marR="0" algn="just" defTabSz="914400" rtl="0" eaLnBrk="1" latinLnBrk="0" hangingPunct="1">
                        <a:spcBef>
                          <a:spcPts val="0"/>
                        </a:spcBef>
                        <a:spcAft>
                          <a:spcPts val="0"/>
                        </a:spcAft>
                      </a:pPr>
                      <a:r>
                        <a:rPr lang="ro-RO" sz="1200" b="1" kern="1200" dirty="0">
                          <a:solidFill>
                            <a:schemeClr val="lt1"/>
                          </a:solidFill>
                          <a:effectLst/>
                        </a:rPr>
                        <a:t>Rezultatul este corelat cu obiectivul specific OS5, activitatea A5 – A5.1, A5.2 si indicatorii 4S131; 4S120; 4S121; 4S122.</a:t>
                      </a:r>
                      <a:endParaRPr lang="en-US" sz="1200" b="1" kern="1200" dirty="0">
                        <a:solidFill>
                          <a:schemeClr val="lt1"/>
                        </a:solidFill>
                        <a:effectLst/>
                      </a:endParaRPr>
                    </a:p>
                    <a:p>
                      <a:pPr marL="0" marR="0" algn="just" defTabSz="914400" rtl="0" eaLnBrk="1" latinLnBrk="0" hangingPunct="1">
                        <a:spcBef>
                          <a:spcPts val="0"/>
                        </a:spcBef>
                        <a:spcAft>
                          <a:spcPts val="0"/>
                        </a:spcAft>
                      </a:pPr>
                      <a:r>
                        <a:rPr lang="ro-RO" sz="1200" b="1" kern="1200" dirty="0">
                          <a:solidFill>
                            <a:schemeClr val="lt1"/>
                          </a:solidFill>
                          <a:effectLst/>
                        </a:rPr>
                        <a:t>Activitatile de management si de informare -publicitate reprezinta activitati transversale in cadrul proiectului si contribuie la indeplinirea in bune conditii a tuturor interventiilor acestuia, la atingerea obiectivelor specifice, rezultatelor si indicatorilor proiectului.</a:t>
                      </a:r>
                      <a:endParaRPr lang="en-US" sz="1200" b="1" kern="1200" dirty="0">
                        <a:solidFill>
                          <a:schemeClr val="lt1"/>
                        </a:solidFill>
                        <a:effectLst/>
                      </a:endParaRPr>
                    </a:p>
                    <a:p>
                      <a:pPr marL="0" marR="0" algn="just" defTabSz="914400" rtl="0" eaLnBrk="1" latinLnBrk="0" hangingPunct="1">
                        <a:spcBef>
                          <a:spcPts val="0"/>
                        </a:spcBef>
                        <a:spcAft>
                          <a:spcPts val="0"/>
                        </a:spcAft>
                      </a:pPr>
                      <a:r>
                        <a:rPr lang="ro-RO" sz="1200" b="1" kern="1200" dirty="0">
                          <a:solidFill>
                            <a:schemeClr val="lt1"/>
                          </a:solidFill>
                          <a:effectLst/>
                        </a:rPr>
                        <a:t>Imbunatatirile/beneficiile reale pe care acest rezultat le aduce sunt:</a:t>
                      </a:r>
                      <a:endParaRPr lang="en-US" sz="1200" b="1" kern="1200" dirty="0">
                        <a:solidFill>
                          <a:schemeClr val="lt1"/>
                        </a:solidFill>
                        <a:effectLst/>
                      </a:endParaRPr>
                    </a:p>
                    <a:p>
                      <a:pPr marL="0" marR="0" algn="just" defTabSz="914400" rtl="0" eaLnBrk="1" latinLnBrk="0" hangingPunct="1">
                        <a:spcBef>
                          <a:spcPts val="0"/>
                        </a:spcBef>
                        <a:spcAft>
                          <a:spcPts val="0"/>
                        </a:spcAft>
                      </a:pPr>
                      <a:r>
                        <a:rPr lang="ro-RO" sz="1200" b="1" kern="1200" dirty="0">
                          <a:solidFill>
                            <a:schemeClr val="lt1"/>
                          </a:solidFill>
                          <a:effectLst/>
                        </a:rPr>
                        <a:t>- managementul si monitorizarea evolutiei de ansamblu a proiectului in corelare cu graficul de activitati;</a:t>
                      </a:r>
                      <a:endParaRPr lang="en-US" sz="1200" b="1" kern="1200" dirty="0">
                        <a:solidFill>
                          <a:schemeClr val="lt1"/>
                        </a:solidFill>
                        <a:effectLst/>
                      </a:endParaRPr>
                    </a:p>
                    <a:p>
                      <a:pPr marL="0" marR="0" algn="just" defTabSz="914400" rtl="0" eaLnBrk="1" latinLnBrk="0" hangingPunct="1">
                        <a:spcBef>
                          <a:spcPts val="0"/>
                        </a:spcBef>
                        <a:spcAft>
                          <a:spcPts val="0"/>
                        </a:spcAft>
                      </a:pPr>
                      <a:r>
                        <a:rPr lang="ro-RO" sz="1200" b="1" kern="1200" dirty="0">
                          <a:solidFill>
                            <a:schemeClr val="lt1"/>
                          </a:solidFill>
                          <a:effectLst/>
                        </a:rPr>
                        <a:t>- identificarea abaterilor de la graficul de activitati si intreprinderea de actiuni de remediere a acestor abateri;</a:t>
                      </a:r>
                      <a:endParaRPr lang="en-US" sz="1200" b="1" kern="1200" dirty="0">
                        <a:solidFill>
                          <a:schemeClr val="lt1"/>
                        </a:solidFill>
                        <a:effectLst/>
                      </a:endParaRPr>
                    </a:p>
                    <a:p>
                      <a:pPr marL="0" marR="0" algn="just" defTabSz="914400" rtl="0" eaLnBrk="1" latinLnBrk="0" hangingPunct="1">
                        <a:spcBef>
                          <a:spcPts val="0"/>
                        </a:spcBef>
                        <a:spcAft>
                          <a:spcPts val="0"/>
                        </a:spcAft>
                      </a:pPr>
                      <a:r>
                        <a:rPr lang="ro-RO" sz="1200" b="1" kern="1200" dirty="0">
                          <a:solidFill>
                            <a:schemeClr val="lt1"/>
                          </a:solidFill>
                          <a:effectLst/>
                        </a:rPr>
                        <a:t>- urmarirea si verificarea eligibilitatii cheltuielilor efectuate;</a:t>
                      </a:r>
                      <a:endParaRPr lang="en-US" sz="1200" b="1" kern="1200" dirty="0">
                        <a:solidFill>
                          <a:schemeClr val="lt1"/>
                        </a:solidFill>
                        <a:effectLst/>
                      </a:endParaRPr>
                    </a:p>
                    <a:p>
                      <a:pPr marL="0" marR="0" algn="just" defTabSz="914400" rtl="0" eaLnBrk="1" latinLnBrk="0" hangingPunct="1">
                        <a:spcBef>
                          <a:spcPts val="0"/>
                        </a:spcBef>
                        <a:spcAft>
                          <a:spcPts val="0"/>
                        </a:spcAft>
                      </a:pPr>
                      <a:r>
                        <a:rPr lang="en-US" sz="1200" b="1" kern="1200" dirty="0">
                          <a:solidFill>
                            <a:schemeClr val="lt1"/>
                          </a:solidFill>
                          <a:effectLst/>
                        </a:rPr>
                        <a:t> </a:t>
                      </a:r>
                      <a:endParaRPr lang="en-US" sz="1200" b="1" kern="1200" dirty="0">
                        <a:solidFill>
                          <a:schemeClr val="lt1"/>
                        </a:solidFill>
                        <a:effectLst/>
                        <a:latin typeface="+mn-lt"/>
                        <a:ea typeface="+mn-ea"/>
                        <a:cs typeface="+mn-cs"/>
                      </a:endParaRPr>
                    </a:p>
                  </a:txBody>
                  <a:tcPr marL="58594" marR="58594" marT="0" marB="0"/>
                </a:tc>
                <a:extLst>
                  <a:ext uri="{0D108BD9-81ED-4DB2-BD59-A6C34878D82A}">
                    <a16:rowId xmlns:a16="http://schemas.microsoft.com/office/drawing/2014/main" val="420089196"/>
                  </a:ext>
                </a:extLst>
              </a:tr>
            </a:tbl>
          </a:graphicData>
        </a:graphic>
      </p:graphicFrame>
    </p:spTree>
    <p:extLst>
      <p:ext uri="{BB962C8B-B14F-4D97-AF65-F5344CB8AC3E}">
        <p14:creationId xmlns:p14="http://schemas.microsoft.com/office/powerpoint/2010/main" val="26780425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8ABEFE-62E9-48B8-B1A7-6FB4C239B726}"/>
              </a:ext>
            </a:extLst>
          </p:cNvPr>
          <p:cNvSpPr>
            <a:spLocks noGrp="1"/>
          </p:cNvSpPr>
          <p:nvPr>
            <p:ph type="title"/>
          </p:nvPr>
        </p:nvSpPr>
        <p:spPr>
          <a:xfrm>
            <a:off x="3094500" y="559312"/>
            <a:ext cx="6786346" cy="1014973"/>
          </a:xfrm>
        </p:spPr>
        <p:txBody>
          <a:bodyPr>
            <a:noAutofit/>
          </a:bodyPr>
          <a:lstStyle/>
          <a:p>
            <a:r>
              <a:rPr lang="en-US" b="1" i="1" dirty="0" err="1">
                <a:effectLst/>
                <a:latin typeface="Arial" panose="020B0604020202020204" pitchFamily="34" charset="0"/>
                <a:ea typeface="Calibri" panose="020F0502020204030204" pitchFamily="34" charset="0"/>
                <a:cs typeface="Arial" panose="020B0604020202020204" pitchFamily="34" charset="0"/>
              </a:rPr>
              <a:t>Activitati</a:t>
            </a:r>
            <a:r>
              <a:rPr lang="en-US" b="1" i="1" dirty="0">
                <a:effectLst/>
                <a:latin typeface="Arial" panose="020B0604020202020204" pitchFamily="34" charset="0"/>
                <a:ea typeface="Calibri" panose="020F0502020204030204" pitchFamily="34" charset="0"/>
                <a:cs typeface="Arial" panose="020B0604020202020204" pitchFamily="34" charset="0"/>
              </a:rPr>
              <a:t> </a:t>
            </a:r>
            <a:r>
              <a:rPr lang="en-US" b="1" i="1" dirty="0" err="1">
                <a:effectLst/>
                <a:latin typeface="Arial" panose="020B0604020202020204" pitchFamily="34" charset="0"/>
                <a:ea typeface="Calibri" panose="020F0502020204030204" pitchFamily="34" charset="0"/>
                <a:cs typeface="Arial" panose="020B0604020202020204" pitchFamily="34" charset="0"/>
              </a:rPr>
              <a:t>previzionate</a:t>
            </a:r>
            <a:br>
              <a:rPr lang="en-US" dirty="0">
                <a:effectLst/>
                <a:latin typeface="Arial" panose="020B0604020202020204" pitchFamily="34" charset="0"/>
                <a:ea typeface="Times New Roman" panose="02020603050405020304" pitchFamily="18" charset="0"/>
                <a:cs typeface="Arial" panose="020B0604020202020204" pitchFamily="34" charset="0"/>
              </a:rPr>
            </a:br>
            <a:endParaRPr lang="en-US" sz="5400" dirty="0">
              <a:latin typeface="Arial" panose="020B0604020202020204" pitchFamily="34" charset="0"/>
              <a:cs typeface="Arial" panose="020B0604020202020204" pitchFamily="34" charset="0"/>
            </a:endParaRPr>
          </a:p>
        </p:txBody>
      </p:sp>
      <p:graphicFrame>
        <p:nvGraphicFramePr>
          <p:cNvPr id="4" name="Content Placeholder 3">
            <a:extLst>
              <a:ext uri="{FF2B5EF4-FFF2-40B4-BE49-F238E27FC236}">
                <a16:creationId xmlns:a16="http://schemas.microsoft.com/office/drawing/2014/main" id="{72603B29-588A-4725-BF44-CFC461BD1D81}"/>
              </a:ext>
            </a:extLst>
          </p:cNvPr>
          <p:cNvGraphicFramePr>
            <a:graphicFrameLocks noGrp="1"/>
          </p:cNvGraphicFramePr>
          <p:nvPr>
            <p:ph idx="1"/>
            <p:extLst>
              <p:ext uri="{D42A27DB-BD31-4B8C-83A1-F6EECF244321}">
                <p14:modId xmlns:p14="http://schemas.microsoft.com/office/powerpoint/2010/main" val="3087119575"/>
              </p:ext>
            </p:extLst>
          </p:nvPr>
        </p:nvGraphicFramePr>
        <p:xfrm>
          <a:off x="1874668" y="967666"/>
          <a:ext cx="8442664" cy="5760720"/>
        </p:xfrm>
        <a:graphic>
          <a:graphicData uri="http://schemas.openxmlformats.org/drawingml/2006/table">
            <a:tbl>
              <a:tblPr firstRow="1" firstCol="1" bandRow="1">
                <a:tableStyleId>{073A0DAA-6AF3-43AB-8588-CEC1D06C72B9}</a:tableStyleId>
              </a:tblPr>
              <a:tblGrid>
                <a:gridCol w="8442664">
                  <a:extLst>
                    <a:ext uri="{9D8B030D-6E8A-4147-A177-3AD203B41FA5}">
                      <a16:colId xmlns:a16="http://schemas.microsoft.com/office/drawing/2014/main" val="1067125144"/>
                    </a:ext>
                  </a:extLst>
                </a:gridCol>
              </a:tblGrid>
              <a:tr h="1515123">
                <a:tc>
                  <a:txBody>
                    <a:bodyPr/>
                    <a:lstStyle/>
                    <a:p>
                      <a:pPr marL="0" marR="0" algn="just">
                        <a:spcBef>
                          <a:spcPts val="0"/>
                        </a:spcBef>
                        <a:spcAft>
                          <a:spcPts val="0"/>
                        </a:spcAft>
                      </a:pPr>
                      <a:r>
                        <a:rPr lang="ro-RO" sz="1050">
                          <a:effectLst/>
                        </a:rPr>
                        <a:t>A1.1. Crearea de medii de practica</a:t>
                      </a:r>
                      <a:endParaRPr lang="en-US" sz="1050">
                        <a:effectLst/>
                      </a:endParaRPr>
                    </a:p>
                    <a:p>
                      <a:pPr marL="0" marR="0" algn="just">
                        <a:spcBef>
                          <a:spcPts val="0"/>
                        </a:spcBef>
                        <a:spcAft>
                          <a:spcPts val="0"/>
                        </a:spcAft>
                      </a:pPr>
                      <a:r>
                        <a:rPr lang="en-US" sz="1050">
                          <a:effectLst/>
                        </a:rPr>
                        <a:t>Durata :L1-L12</a:t>
                      </a:r>
                    </a:p>
                    <a:p>
                      <a:pPr marL="0" marR="0" algn="just">
                        <a:spcBef>
                          <a:spcPts val="0"/>
                        </a:spcBef>
                        <a:spcAft>
                          <a:spcPts val="0"/>
                        </a:spcAft>
                      </a:pPr>
                      <a:r>
                        <a:rPr lang="en-US" sz="1050">
                          <a:effectLst/>
                        </a:rPr>
                        <a:t>Modalitatea de implementare</a:t>
                      </a:r>
                    </a:p>
                    <a:p>
                      <a:pPr marL="0" marR="0" algn="just">
                        <a:spcBef>
                          <a:spcPts val="0"/>
                        </a:spcBef>
                        <a:spcAft>
                          <a:spcPts val="0"/>
                        </a:spcAft>
                      </a:pPr>
                      <a:r>
                        <a:rPr lang="en-US" sz="1050">
                          <a:effectLst/>
                        </a:rPr>
                        <a:t>Subactivitatea A1.1 vizeaza realizarea de medii de practica in unitatile scolare partenere din care provine grupul tinta al prezentului proiect si dotarea corespunzatoare a acestora cu materiale si obiecte de inventar/mijloace fixe specifice practicii derulate de catre elevi, atat pentru cei din grupul tinta cat si ca activitate ce asigura sustenabilitatea prin utilizarea acestora de catre viitori elevi ai institutiei de invatamant preuniversitar.</a:t>
                      </a:r>
                    </a:p>
                    <a:p>
                      <a:pPr marL="0" marR="0" algn="just">
                        <a:spcBef>
                          <a:spcPts val="0"/>
                        </a:spcBef>
                        <a:spcAft>
                          <a:spcPts val="0"/>
                        </a:spcAft>
                      </a:pPr>
                      <a:r>
                        <a:rPr lang="en-US" sz="1050">
                          <a:effectLst/>
                        </a:rPr>
                        <a:t>Aceasta se concretizeaza in:</a:t>
                      </a:r>
                    </a:p>
                    <a:p>
                      <a:pPr marL="0" marR="0" algn="just">
                        <a:spcBef>
                          <a:spcPts val="0"/>
                        </a:spcBef>
                        <a:spcAft>
                          <a:spcPts val="0"/>
                        </a:spcAft>
                      </a:pPr>
                      <a:r>
                        <a:rPr lang="en-US" sz="1050">
                          <a:effectLst/>
                        </a:rPr>
                        <a:t>- Achizitionarea de dotari si materiale ce vor fi utilizate atat in cadrul proiectului cat si dupa finalizarea acestuia de catre elevi si cadrele didactice/tutori pentru organizarea de stagii de practica</a:t>
                      </a:r>
                    </a:p>
                    <a:p>
                      <a:pPr marL="0" marR="0" algn="just">
                        <a:spcBef>
                          <a:spcPts val="0"/>
                        </a:spcBef>
                        <a:spcAft>
                          <a:spcPts val="0"/>
                        </a:spcAft>
                      </a:pPr>
                      <a:r>
                        <a:rPr lang="en-US" sz="1050">
                          <a:effectLst/>
                        </a:rPr>
                        <a:t>- Crearea de laboratoare si spatii de practica dedicate</a:t>
                      </a:r>
                    </a:p>
                    <a:p>
                      <a:pPr marL="0" marR="0" algn="just">
                        <a:spcBef>
                          <a:spcPts val="0"/>
                        </a:spcBef>
                        <a:spcAft>
                          <a:spcPts val="0"/>
                        </a:spcAft>
                      </a:pPr>
                      <a:r>
                        <a:rPr lang="en-US" sz="1050">
                          <a:effectLst/>
                        </a:rPr>
                        <a:t>- Dezvoltarea competentelor practice si aplicative in randul tinerilor elevi si absolventi de invatamant preuniversitar</a:t>
                      </a:r>
                      <a:endParaRPr lang="en-US" sz="10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271" marR="44271" marT="0" marB="0"/>
                </a:tc>
                <a:extLst>
                  <a:ext uri="{0D108BD9-81ED-4DB2-BD59-A6C34878D82A}">
                    <a16:rowId xmlns:a16="http://schemas.microsoft.com/office/drawing/2014/main" val="3486777579"/>
                  </a:ext>
                </a:extLst>
              </a:tr>
              <a:tr h="1313105">
                <a:tc>
                  <a:txBody>
                    <a:bodyPr/>
                    <a:lstStyle/>
                    <a:p>
                      <a:pPr marL="0" marR="0" algn="just">
                        <a:spcBef>
                          <a:spcPts val="0"/>
                        </a:spcBef>
                        <a:spcAft>
                          <a:spcPts val="0"/>
                        </a:spcAft>
                      </a:pPr>
                      <a:r>
                        <a:rPr lang="ro-RO" sz="1050">
                          <a:effectLst/>
                        </a:rPr>
                        <a:t>A1.2 Derularea de activitati si stagii de Practica</a:t>
                      </a:r>
                      <a:endParaRPr lang="en-US" sz="1050">
                        <a:effectLst/>
                      </a:endParaRPr>
                    </a:p>
                    <a:p>
                      <a:pPr marL="0" marR="0" algn="just">
                        <a:spcBef>
                          <a:spcPts val="0"/>
                        </a:spcBef>
                        <a:spcAft>
                          <a:spcPts val="0"/>
                        </a:spcAft>
                      </a:pPr>
                      <a:r>
                        <a:rPr lang="ro-RO" sz="1050">
                          <a:effectLst/>
                        </a:rPr>
                        <a:t>Durata :L4-L24</a:t>
                      </a:r>
                      <a:endParaRPr lang="en-US" sz="1050">
                        <a:effectLst/>
                      </a:endParaRPr>
                    </a:p>
                    <a:p>
                      <a:pPr marL="0" marR="0" algn="just">
                        <a:spcBef>
                          <a:spcPts val="0"/>
                        </a:spcBef>
                        <a:spcAft>
                          <a:spcPts val="0"/>
                        </a:spcAft>
                      </a:pPr>
                      <a:r>
                        <a:rPr lang="ro-RO" sz="1050">
                          <a:effectLst/>
                        </a:rPr>
                        <a:t>Modalitatea de implementare</a:t>
                      </a:r>
                      <a:endParaRPr lang="en-US" sz="1050">
                        <a:effectLst/>
                      </a:endParaRPr>
                    </a:p>
                    <a:p>
                      <a:pPr marL="0" marR="0" algn="just">
                        <a:spcBef>
                          <a:spcPts val="0"/>
                        </a:spcBef>
                        <a:spcAft>
                          <a:spcPts val="0"/>
                        </a:spcAft>
                      </a:pPr>
                      <a:r>
                        <a:rPr lang="ro-RO" sz="1050">
                          <a:effectLst/>
                        </a:rPr>
                        <a:t>Prin intermediul analizei premergatoare proiectului s-a identificat nevoia elevilor de a desfasura</a:t>
                      </a:r>
                      <a:endParaRPr lang="en-US" sz="1050">
                        <a:effectLst/>
                      </a:endParaRPr>
                    </a:p>
                    <a:p>
                      <a:pPr marL="0" marR="0" algn="just">
                        <a:spcBef>
                          <a:spcPts val="0"/>
                        </a:spcBef>
                        <a:spcAft>
                          <a:spcPts val="0"/>
                        </a:spcAft>
                      </a:pPr>
                      <a:r>
                        <a:rPr lang="ro-RO" sz="1050">
                          <a:effectLst/>
                        </a:rPr>
                        <a:t>stagii de practica reale la parteneri din sectorul privat, precum si nevoia de instruire practica pentru dobandirea de competente de catre membrii grupului tinta. Pentru a solutiona aceste nevoi, prin intermediul acestei activitati se vor organiza si derula stagiile de practica la partenerii din mediul privat cu care au fost incheiate parteneriatele de practica Identificarea grupului tinta a fost realizata inca din faza de analiza a nevoilor iar recrutarea si selectia se vor face de catre responsabilii parteneri, coordonati de catre Managerul de proiect, respectand Metodologia de selectie GT si criteriile specificate in GSCS.</a:t>
                      </a:r>
                      <a:endParaRPr lang="en-US" sz="1050">
                        <a:effectLst/>
                      </a:endParaRPr>
                    </a:p>
                    <a:p>
                      <a:pPr marL="0" marR="0" algn="just">
                        <a:spcBef>
                          <a:spcPts val="0"/>
                        </a:spcBef>
                        <a:spcAft>
                          <a:spcPts val="0"/>
                        </a:spcAft>
                      </a:pPr>
                      <a:r>
                        <a:rPr lang="ro-RO" sz="1050">
                          <a:effectLst/>
                        </a:rPr>
                        <a:t>La stagiile de la partenerii din mediul economic vor participa 181 de elevi din GT.</a:t>
                      </a:r>
                      <a:endParaRPr lang="en-US" sz="10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271" marR="44271" marT="0" marB="0"/>
                </a:tc>
                <a:extLst>
                  <a:ext uri="{0D108BD9-81ED-4DB2-BD59-A6C34878D82A}">
                    <a16:rowId xmlns:a16="http://schemas.microsoft.com/office/drawing/2014/main" val="1027142780"/>
                  </a:ext>
                </a:extLst>
              </a:tr>
              <a:tr h="1717139">
                <a:tc>
                  <a:txBody>
                    <a:bodyPr/>
                    <a:lstStyle/>
                    <a:p>
                      <a:pPr marL="0" marR="0" algn="just">
                        <a:spcBef>
                          <a:spcPts val="0"/>
                        </a:spcBef>
                        <a:spcAft>
                          <a:spcPts val="0"/>
                        </a:spcAft>
                      </a:pPr>
                      <a:r>
                        <a:rPr lang="ro-RO" sz="1050" dirty="0">
                          <a:effectLst/>
                        </a:rPr>
                        <a:t>A2.1. Consilierea si orientarea in cariera</a:t>
                      </a:r>
                      <a:endParaRPr lang="en-US" sz="1050" dirty="0">
                        <a:effectLst/>
                      </a:endParaRPr>
                    </a:p>
                    <a:p>
                      <a:pPr marL="0" marR="0" algn="just">
                        <a:spcBef>
                          <a:spcPts val="0"/>
                        </a:spcBef>
                        <a:spcAft>
                          <a:spcPts val="0"/>
                        </a:spcAft>
                      </a:pPr>
                      <a:r>
                        <a:rPr lang="ro-RO" sz="1050" dirty="0">
                          <a:effectLst/>
                        </a:rPr>
                        <a:t>Modalitatea de implementare</a:t>
                      </a:r>
                      <a:endParaRPr lang="en-US" sz="1050" dirty="0">
                        <a:effectLst/>
                      </a:endParaRPr>
                    </a:p>
                    <a:p>
                      <a:pPr marL="0" marR="0" algn="just">
                        <a:spcBef>
                          <a:spcPts val="0"/>
                        </a:spcBef>
                        <a:spcAft>
                          <a:spcPts val="0"/>
                        </a:spcAft>
                      </a:pPr>
                      <a:r>
                        <a:rPr lang="ro-RO" sz="1050" dirty="0">
                          <a:effectLst/>
                        </a:rPr>
                        <a:t>Pornind de la nevoia de integrare a tinerilor apartinand grupurilor vulnerabile in educatie si pe</a:t>
                      </a:r>
                      <a:endParaRPr lang="en-US" sz="1050" dirty="0">
                        <a:effectLst/>
                      </a:endParaRPr>
                    </a:p>
                    <a:p>
                      <a:pPr marL="0" marR="0" algn="just">
                        <a:spcBef>
                          <a:spcPts val="0"/>
                        </a:spcBef>
                        <a:spcAft>
                          <a:spcPts val="0"/>
                        </a:spcAft>
                      </a:pPr>
                      <a:r>
                        <a:rPr lang="ro-RO" sz="1050" dirty="0">
                          <a:effectLst/>
                        </a:rPr>
                        <a:t>piata muncii, identificata prin „Analiza preliminara la nivelul zonelor de provenienta a grupului</a:t>
                      </a:r>
                      <a:endParaRPr lang="en-US" sz="1050" dirty="0">
                        <a:effectLst/>
                      </a:endParaRPr>
                    </a:p>
                    <a:p>
                      <a:pPr marL="0" marR="0" algn="just">
                        <a:spcBef>
                          <a:spcPts val="0"/>
                        </a:spcBef>
                        <a:spcAft>
                          <a:spcPts val="0"/>
                        </a:spcAft>
                      </a:pPr>
                      <a:r>
                        <a:rPr lang="ro-RO" sz="1050" dirty="0">
                          <a:effectLst/>
                        </a:rPr>
                        <a:t>tinta”, in cadrul acestei activitati se vor sustine sesiuni de consiliere si orientare profesionala</a:t>
                      </a:r>
                      <a:endParaRPr lang="en-US" sz="1050" dirty="0">
                        <a:effectLst/>
                      </a:endParaRPr>
                    </a:p>
                    <a:p>
                      <a:pPr marL="0" marR="0" algn="just">
                        <a:spcBef>
                          <a:spcPts val="0"/>
                        </a:spcBef>
                        <a:spcAft>
                          <a:spcPts val="0"/>
                        </a:spcAft>
                      </a:pPr>
                      <a:r>
                        <a:rPr lang="ro-RO" sz="1050" dirty="0">
                          <a:effectLst/>
                        </a:rPr>
                        <a:t>pentru a veni in sprijinul tinerilor (membri ai grupului tinta) in vederea dobandirii de competente</a:t>
                      </a:r>
                      <a:endParaRPr lang="en-US" sz="1050" dirty="0">
                        <a:effectLst/>
                      </a:endParaRPr>
                    </a:p>
                    <a:p>
                      <a:pPr marL="0" marR="0" algn="just">
                        <a:spcBef>
                          <a:spcPts val="0"/>
                        </a:spcBef>
                        <a:spcAft>
                          <a:spcPts val="0"/>
                        </a:spcAft>
                      </a:pPr>
                      <a:r>
                        <a:rPr lang="ro-RO" sz="1050" dirty="0">
                          <a:effectLst/>
                        </a:rPr>
                        <a:t>care sa raspunda necesitatilor pietei muncii si identificarii celei mai bune optiuni pentru cariera.</a:t>
                      </a:r>
                      <a:endParaRPr lang="en-US" sz="1050" dirty="0">
                        <a:effectLst/>
                      </a:endParaRPr>
                    </a:p>
                    <a:p>
                      <a:pPr marL="0" marR="0" algn="just">
                        <a:spcBef>
                          <a:spcPts val="0"/>
                        </a:spcBef>
                        <a:spcAft>
                          <a:spcPts val="0"/>
                        </a:spcAft>
                      </a:pPr>
                      <a:r>
                        <a:rPr lang="ro-RO" sz="1050" dirty="0">
                          <a:effectLst/>
                        </a:rPr>
                        <a:t>Prin intermediul acestei activitati proiectul contribuie in mod direct la indeplinirea Obiectivului</a:t>
                      </a:r>
                      <a:endParaRPr lang="en-US" sz="1050" dirty="0">
                        <a:effectLst/>
                      </a:endParaRPr>
                    </a:p>
                    <a:p>
                      <a:pPr marL="0" marR="0" algn="just">
                        <a:spcBef>
                          <a:spcPts val="0"/>
                        </a:spcBef>
                        <a:spcAft>
                          <a:spcPts val="0"/>
                        </a:spcAft>
                      </a:pPr>
                      <a:r>
                        <a:rPr lang="ro-RO" sz="1050" dirty="0">
                          <a:effectLst/>
                        </a:rPr>
                        <a:t>specific 6.14 al POCU intrucat sedintele organizate in cadrul proiectului vor facilita pentru elevi</a:t>
                      </a:r>
                      <a:endParaRPr lang="en-US" sz="1050" dirty="0">
                        <a:effectLst/>
                      </a:endParaRPr>
                    </a:p>
                    <a:p>
                      <a:pPr marL="0" marR="0" algn="just">
                        <a:spcBef>
                          <a:spcPts val="0"/>
                        </a:spcBef>
                        <a:spcAft>
                          <a:spcPts val="0"/>
                        </a:spcAft>
                      </a:pPr>
                      <a:r>
                        <a:rPr lang="ro-RO" sz="1050" dirty="0">
                          <a:effectLst/>
                        </a:rPr>
                        <a:t>identificarea unui loc de munca (crescand numarul absolventilor de invatamant secundar si</a:t>
                      </a:r>
                      <a:endParaRPr lang="en-US" sz="1050" dirty="0">
                        <a:effectLst/>
                      </a:endParaRPr>
                    </a:p>
                    <a:p>
                      <a:pPr marL="0" marR="0" algn="just">
                        <a:spcBef>
                          <a:spcPts val="0"/>
                        </a:spcBef>
                        <a:spcAft>
                          <a:spcPts val="0"/>
                        </a:spcAft>
                      </a:pPr>
                      <a:r>
                        <a:rPr lang="ro-RO" sz="1050" dirty="0">
                          <a:effectLst/>
                        </a:rPr>
                        <a:t>tertiar non-universitar care isi gasesc un loc de munca in urma participarii la activitati de</a:t>
                      </a:r>
                      <a:endParaRPr lang="en-US" sz="1050" dirty="0">
                        <a:effectLst/>
                      </a:endParaRPr>
                    </a:p>
                    <a:p>
                      <a:pPr marL="0" marR="0" algn="just">
                        <a:spcBef>
                          <a:spcPts val="0"/>
                        </a:spcBef>
                        <a:spcAft>
                          <a:spcPts val="0"/>
                        </a:spcAft>
                      </a:pPr>
                      <a:r>
                        <a:rPr lang="ro-RO" sz="1050" dirty="0">
                          <a:effectLst/>
                        </a:rPr>
                        <a:t>practica la potentiali angajatori.</a:t>
                      </a:r>
                      <a:endParaRPr lang="en-US" sz="1050" dirty="0">
                        <a:effectLst/>
                      </a:endParaRPr>
                    </a:p>
                    <a:p>
                      <a:pPr marL="0" marR="0" algn="just">
                        <a:spcBef>
                          <a:spcPts val="0"/>
                        </a:spcBef>
                        <a:spcAft>
                          <a:spcPts val="0"/>
                        </a:spcAft>
                      </a:pPr>
                      <a:r>
                        <a:rPr lang="ro-RO" sz="1050" dirty="0">
                          <a:effectLst/>
                        </a:rPr>
                        <a:t>Asadar, prin intermediul acestei activitati 181 membri ai grupului tinta vor participa la cate 2</a:t>
                      </a:r>
                      <a:endParaRPr lang="en-US" sz="1050" dirty="0">
                        <a:effectLst/>
                      </a:endParaRPr>
                    </a:p>
                    <a:p>
                      <a:pPr marL="0" marR="0" algn="just">
                        <a:spcBef>
                          <a:spcPts val="0"/>
                        </a:spcBef>
                        <a:spcAft>
                          <a:spcPts val="0"/>
                        </a:spcAft>
                      </a:pPr>
                      <a:r>
                        <a:rPr lang="ro-RO" sz="1050" dirty="0">
                          <a:effectLst/>
                        </a:rPr>
                        <a:t>sedinte de consiliere si orientare profesionala, 1 fata in fata si 1 de grup, in scopul corelarii</a:t>
                      </a:r>
                      <a:endParaRPr lang="en-US" sz="1050" dirty="0">
                        <a:effectLst/>
                      </a:endParaRPr>
                    </a:p>
                    <a:p>
                      <a:pPr marL="0" marR="0" algn="just">
                        <a:spcBef>
                          <a:spcPts val="0"/>
                        </a:spcBef>
                        <a:spcAft>
                          <a:spcPts val="0"/>
                        </a:spcAft>
                      </a:pPr>
                      <a:r>
                        <a:rPr lang="ro-RO" sz="1050" dirty="0">
                          <a:effectLst/>
                        </a:rPr>
                        <a:t>viitoarei traiectorii profesionale cu cerintele existente pe piata muncii.</a:t>
                      </a:r>
                      <a:endParaRPr lang="en-US"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271" marR="44271" marT="0" marB="0"/>
                </a:tc>
                <a:extLst>
                  <a:ext uri="{0D108BD9-81ED-4DB2-BD59-A6C34878D82A}">
                    <a16:rowId xmlns:a16="http://schemas.microsoft.com/office/drawing/2014/main" val="3108081754"/>
                  </a:ext>
                </a:extLst>
              </a:tr>
            </a:tbl>
          </a:graphicData>
        </a:graphic>
      </p:graphicFrame>
    </p:spTree>
    <p:extLst>
      <p:ext uri="{BB962C8B-B14F-4D97-AF65-F5344CB8AC3E}">
        <p14:creationId xmlns:p14="http://schemas.microsoft.com/office/powerpoint/2010/main" val="20384540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8ABEFE-62E9-48B8-B1A7-6FB4C239B726}"/>
              </a:ext>
            </a:extLst>
          </p:cNvPr>
          <p:cNvSpPr>
            <a:spLocks noGrp="1"/>
          </p:cNvSpPr>
          <p:nvPr>
            <p:ph type="title"/>
          </p:nvPr>
        </p:nvSpPr>
        <p:spPr>
          <a:xfrm>
            <a:off x="3094500" y="559312"/>
            <a:ext cx="6786346" cy="1014973"/>
          </a:xfrm>
        </p:spPr>
        <p:txBody>
          <a:bodyPr>
            <a:noAutofit/>
          </a:bodyPr>
          <a:lstStyle/>
          <a:p>
            <a:r>
              <a:rPr lang="en-US" b="1" i="1" dirty="0" err="1">
                <a:effectLst/>
                <a:latin typeface="Arial" panose="020B0604020202020204" pitchFamily="34" charset="0"/>
                <a:ea typeface="Calibri" panose="020F0502020204030204" pitchFamily="34" charset="0"/>
                <a:cs typeface="Arial" panose="020B0604020202020204" pitchFamily="34" charset="0"/>
              </a:rPr>
              <a:t>Activitati</a:t>
            </a:r>
            <a:r>
              <a:rPr lang="en-US" b="1" i="1" dirty="0">
                <a:effectLst/>
                <a:latin typeface="Arial" panose="020B0604020202020204" pitchFamily="34" charset="0"/>
                <a:ea typeface="Calibri" panose="020F0502020204030204" pitchFamily="34" charset="0"/>
                <a:cs typeface="Arial" panose="020B0604020202020204" pitchFamily="34" charset="0"/>
              </a:rPr>
              <a:t> </a:t>
            </a:r>
            <a:r>
              <a:rPr lang="en-US" b="1" i="1" dirty="0" err="1">
                <a:effectLst/>
                <a:latin typeface="Arial" panose="020B0604020202020204" pitchFamily="34" charset="0"/>
                <a:ea typeface="Calibri" panose="020F0502020204030204" pitchFamily="34" charset="0"/>
                <a:cs typeface="Arial" panose="020B0604020202020204" pitchFamily="34" charset="0"/>
              </a:rPr>
              <a:t>previzionate</a:t>
            </a:r>
            <a:br>
              <a:rPr lang="en-US" dirty="0">
                <a:effectLst/>
                <a:latin typeface="Arial" panose="020B0604020202020204" pitchFamily="34" charset="0"/>
                <a:ea typeface="Times New Roman" panose="02020603050405020304" pitchFamily="18" charset="0"/>
                <a:cs typeface="Arial" panose="020B0604020202020204" pitchFamily="34" charset="0"/>
              </a:rPr>
            </a:br>
            <a:endParaRPr lang="en-US" sz="5400" dirty="0">
              <a:latin typeface="Arial" panose="020B0604020202020204" pitchFamily="34" charset="0"/>
              <a:cs typeface="Arial" panose="020B0604020202020204" pitchFamily="34" charset="0"/>
            </a:endParaRPr>
          </a:p>
        </p:txBody>
      </p:sp>
      <p:graphicFrame>
        <p:nvGraphicFramePr>
          <p:cNvPr id="6" name="Content Placeholder 5">
            <a:extLst>
              <a:ext uri="{FF2B5EF4-FFF2-40B4-BE49-F238E27FC236}">
                <a16:creationId xmlns:a16="http://schemas.microsoft.com/office/drawing/2014/main" id="{D4DE7682-60C1-4D0D-89B8-B21D82DFA94C}"/>
              </a:ext>
            </a:extLst>
          </p:cNvPr>
          <p:cNvGraphicFramePr>
            <a:graphicFrameLocks noGrp="1"/>
          </p:cNvGraphicFramePr>
          <p:nvPr>
            <p:ph idx="1"/>
            <p:extLst>
              <p:ext uri="{D42A27DB-BD31-4B8C-83A1-F6EECF244321}">
                <p14:modId xmlns:p14="http://schemas.microsoft.com/office/powerpoint/2010/main" val="2893475363"/>
              </p:ext>
            </p:extLst>
          </p:nvPr>
        </p:nvGraphicFramePr>
        <p:xfrm>
          <a:off x="914401" y="1127462"/>
          <a:ext cx="10147176" cy="5242560"/>
        </p:xfrm>
        <a:graphic>
          <a:graphicData uri="http://schemas.openxmlformats.org/drawingml/2006/table">
            <a:tbl>
              <a:tblPr firstRow="1" firstCol="1" bandRow="1">
                <a:tableStyleId>{073A0DAA-6AF3-43AB-8588-CEC1D06C72B9}</a:tableStyleId>
              </a:tblPr>
              <a:tblGrid>
                <a:gridCol w="10147176">
                  <a:extLst>
                    <a:ext uri="{9D8B030D-6E8A-4147-A177-3AD203B41FA5}">
                      <a16:colId xmlns:a16="http://schemas.microsoft.com/office/drawing/2014/main" val="3734309058"/>
                    </a:ext>
                  </a:extLst>
                </a:gridCol>
              </a:tblGrid>
              <a:tr h="1711776">
                <a:tc>
                  <a:txBody>
                    <a:bodyPr/>
                    <a:lstStyle/>
                    <a:p>
                      <a:pPr marL="0" marR="0" algn="just">
                        <a:spcBef>
                          <a:spcPts val="0"/>
                        </a:spcBef>
                        <a:spcAft>
                          <a:spcPts val="0"/>
                        </a:spcAft>
                      </a:pPr>
                      <a:r>
                        <a:rPr lang="ro-RO" sz="800">
                          <a:effectLst/>
                        </a:rPr>
                        <a:t>A3.1. Incheierea parteneriatelor intre furnizorii de educatie si formare profesionala initiala si partenerii de practica, in special cu entitati din sectoarele economice cu potential competitiv identificate conform SNC si din domeniile de specializare inteligenta conform SNCDI)</a:t>
                      </a:r>
                      <a:endParaRPr lang="en-US" sz="800">
                        <a:effectLst/>
                      </a:endParaRPr>
                    </a:p>
                    <a:p>
                      <a:pPr marL="0" marR="0" algn="just">
                        <a:spcBef>
                          <a:spcPts val="0"/>
                        </a:spcBef>
                        <a:spcAft>
                          <a:spcPts val="0"/>
                        </a:spcAft>
                      </a:pPr>
                      <a:r>
                        <a:rPr lang="ro-RO" sz="800">
                          <a:effectLst/>
                        </a:rPr>
                        <a:t>Durata :L1-L12</a:t>
                      </a:r>
                      <a:endParaRPr lang="en-US" sz="800">
                        <a:effectLst/>
                      </a:endParaRPr>
                    </a:p>
                    <a:p>
                      <a:pPr marL="0" marR="0" algn="just">
                        <a:spcBef>
                          <a:spcPts val="0"/>
                        </a:spcBef>
                        <a:spcAft>
                          <a:spcPts val="0"/>
                        </a:spcAft>
                      </a:pPr>
                      <a:r>
                        <a:rPr lang="ro-RO" sz="800">
                          <a:effectLst/>
                        </a:rPr>
                        <a:t>Modalitatea de implementare</a:t>
                      </a:r>
                      <a:endParaRPr lang="en-US" sz="800">
                        <a:effectLst/>
                      </a:endParaRPr>
                    </a:p>
                    <a:p>
                      <a:pPr marL="0" marR="0" algn="just">
                        <a:spcBef>
                          <a:spcPts val="0"/>
                        </a:spcBef>
                        <a:spcAft>
                          <a:spcPts val="0"/>
                        </a:spcAft>
                      </a:pPr>
                      <a:r>
                        <a:rPr lang="ro-RO" sz="800">
                          <a:effectLst/>
                        </a:rPr>
                        <a:t>Prin intermediul „Analizei preliminare la nivelul zonelor de provenienta a grupului tinta” s-au</a:t>
                      </a:r>
                      <a:endParaRPr lang="en-US" sz="800">
                        <a:effectLst/>
                      </a:endParaRPr>
                    </a:p>
                    <a:p>
                      <a:pPr marL="0" marR="0" algn="just">
                        <a:spcBef>
                          <a:spcPts val="0"/>
                        </a:spcBef>
                        <a:spcAft>
                          <a:spcPts val="0"/>
                        </a:spcAft>
                      </a:pPr>
                      <a:r>
                        <a:rPr lang="ro-RO" sz="800">
                          <a:effectLst/>
                        </a:rPr>
                        <a:t>identificat nevoile de a crea parteneriate viabile intre Solicitant, institutiile de invatamant si</a:t>
                      </a:r>
                      <a:endParaRPr lang="en-US" sz="800">
                        <a:effectLst/>
                      </a:endParaRPr>
                    </a:p>
                    <a:p>
                      <a:pPr marL="0" marR="0" algn="just">
                        <a:spcBef>
                          <a:spcPts val="0"/>
                        </a:spcBef>
                        <a:spcAft>
                          <a:spcPts val="0"/>
                        </a:spcAft>
                      </a:pPr>
                      <a:r>
                        <a:rPr lang="ro-RO" sz="800">
                          <a:effectLst/>
                        </a:rPr>
                        <a:t>mediul economic, de aliniere a programelor de educatie la cerintele pietei muncii, nevoia</a:t>
                      </a:r>
                      <a:endParaRPr lang="en-US" sz="800">
                        <a:effectLst/>
                      </a:endParaRPr>
                    </a:p>
                    <a:p>
                      <a:pPr marL="0" marR="0" algn="just">
                        <a:spcBef>
                          <a:spcPts val="0"/>
                        </a:spcBef>
                        <a:spcAft>
                          <a:spcPts val="0"/>
                        </a:spcAft>
                      </a:pPr>
                      <a:r>
                        <a:rPr lang="ro-RO" sz="800">
                          <a:effectLst/>
                        </a:rPr>
                        <a:t>institutiilor de invatamant de a-si crea baze de practica proprii cu ajutorul carora sa deruleze</a:t>
                      </a:r>
                      <a:endParaRPr lang="en-US" sz="800">
                        <a:effectLst/>
                      </a:endParaRPr>
                    </a:p>
                    <a:p>
                      <a:pPr marL="0" marR="0" algn="just">
                        <a:spcBef>
                          <a:spcPts val="0"/>
                        </a:spcBef>
                        <a:spcAft>
                          <a:spcPts val="0"/>
                        </a:spcAft>
                      </a:pPr>
                      <a:r>
                        <a:rPr lang="ro-RO" sz="800">
                          <a:effectLst/>
                        </a:rPr>
                        <a:t>stagii si cu generatiile viitoare de elevi si nu in ultimul rand cresterea intensitatii ajutorului</a:t>
                      </a:r>
                      <a:endParaRPr lang="en-US" sz="800">
                        <a:effectLst/>
                      </a:endParaRPr>
                    </a:p>
                    <a:p>
                      <a:pPr marL="0" marR="0" algn="just">
                        <a:spcBef>
                          <a:spcPts val="0"/>
                        </a:spcBef>
                        <a:spcAft>
                          <a:spcPts val="0"/>
                        </a:spcAft>
                      </a:pPr>
                      <a:r>
                        <a:rPr lang="ro-RO" sz="800">
                          <a:effectLst/>
                        </a:rPr>
                        <a:t>acordat privind consilierea si orientarea in cariera a elevilor.</a:t>
                      </a:r>
                      <a:endParaRPr lang="en-US" sz="800">
                        <a:effectLst/>
                      </a:endParaRPr>
                    </a:p>
                    <a:p>
                      <a:pPr marL="0" marR="0" algn="just">
                        <a:spcBef>
                          <a:spcPts val="0"/>
                        </a:spcBef>
                        <a:spcAft>
                          <a:spcPts val="0"/>
                        </a:spcAft>
                      </a:pPr>
                      <a:r>
                        <a:rPr lang="ro-RO" sz="800">
                          <a:effectLst/>
                        </a:rPr>
                        <a:t>In vederea alinierii programelor educationale la cerintele pietei muncii se urmareste eliminarea</a:t>
                      </a:r>
                      <a:endParaRPr lang="en-US" sz="800">
                        <a:effectLst/>
                      </a:endParaRPr>
                    </a:p>
                    <a:p>
                      <a:pPr marL="0" marR="0" algn="just">
                        <a:spcBef>
                          <a:spcPts val="0"/>
                        </a:spcBef>
                        <a:spcAft>
                          <a:spcPts val="0"/>
                        </a:spcAft>
                      </a:pPr>
                      <a:r>
                        <a:rPr lang="ro-RO" sz="800">
                          <a:effectLst/>
                        </a:rPr>
                        <a:t>din programele de invatamant a disciplinelor tehnice legate de domenii ce nu mai sunt de</a:t>
                      </a:r>
                      <a:endParaRPr lang="en-US" sz="800">
                        <a:effectLst/>
                      </a:endParaRPr>
                    </a:p>
                    <a:p>
                      <a:pPr marL="0" marR="0" algn="just">
                        <a:spcBef>
                          <a:spcPts val="0"/>
                        </a:spcBef>
                        <a:spcAft>
                          <a:spcPts val="0"/>
                        </a:spcAft>
                      </a:pPr>
                      <a:r>
                        <a:rPr lang="ro-RO" sz="800">
                          <a:effectLst/>
                        </a:rPr>
                        <a:t>actualitate pentru economia Romaniei si introducerea unora noi in conformitate cu domeniile de</a:t>
                      </a:r>
                      <a:endParaRPr lang="en-US" sz="800">
                        <a:effectLst/>
                      </a:endParaRPr>
                    </a:p>
                    <a:p>
                      <a:pPr marL="0" marR="0" algn="just">
                        <a:spcBef>
                          <a:spcPts val="0"/>
                        </a:spcBef>
                        <a:spcAft>
                          <a:spcPts val="0"/>
                        </a:spcAft>
                      </a:pPr>
                      <a:r>
                        <a:rPr lang="ro-RO" sz="800">
                          <a:effectLst/>
                        </a:rPr>
                        <a:t>specializare inteligenta – SNCDI si cele cu potential competitiv -SNC. Acest lucru poate fi</a:t>
                      </a:r>
                      <a:endParaRPr lang="en-US" sz="800">
                        <a:effectLst/>
                      </a:endParaRPr>
                    </a:p>
                    <a:p>
                      <a:pPr marL="0" marR="0" algn="just">
                        <a:spcBef>
                          <a:spcPts val="0"/>
                        </a:spcBef>
                        <a:spcAft>
                          <a:spcPts val="0"/>
                        </a:spcAft>
                      </a:pPr>
                      <a:r>
                        <a:rPr lang="ro-RO" sz="800">
                          <a:effectLst/>
                        </a:rPr>
                        <a:t>realizat nu doar prin eliminarea unor materii considerate nepotrivite ci prin eliminarea unor</a:t>
                      </a:r>
                      <a:endParaRPr lang="en-US" sz="800">
                        <a:effectLst/>
                      </a:endParaRPr>
                    </a:p>
                    <a:p>
                      <a:pPr marL="0" marR="0" algn="just">
                        <a:spcBef>
                          <a:spcPts val="0"/>
                        </a:spcBef>
                        <a:spcAft>
                          <a:spcPts val="0"/>
                        </a:spcAft>
                      </a:pPr>
                      <a:r>
                        <a:rPr lang="ro-RO" sz="800">
                          <a:effectLst/>
                        </a:rPr>
                        <a:t>concepte strategice slabe in ceea ce priveste abordarea programelor educationale si</a:t>
                      </a:r>
                      <a:endParaRPr lang="en-US" sz="800">
                        <a:effectLst/>
                      </a:endParaRPr>
                    </a:p>
                    <a:p>
                      <a:pPr marL="0" marR="0" algn="just">
                        <a:spcBef>
                          <a:spcPts val="0"/>
                        </a:spcBef>
                        <a:spcAft>
                          <a:spcPts val="0"/>
                        </a:spcAft>
                      </a:pPr>
                      <a:r>
                        <a:rPr lang="ro-RO" sz="800">
                          <a:effectLst/>
                        </a:rPr>
                        <a:t>acceptarea influentelor inovatoare venite atat din cadrul institutiilor de invatamant din Uniunea</a:t>
                      </a:r>
                      <a:endParaRPr lang="en-US" sz="800">
                        <a:effectLst/>
                      </a:endParaRPr>
                    </a:p>
                    <a:p>
                      <a:pPr marL="0" marR="0" algn="just">
                        <a:spcBef>
                          <a:spcPts val="0"/>
                        </a:spcBef>
                        <a:spcAft>
                          <a:spcPts val="0"/>
                        </a:spcAft>
                      </a:pPr>
                      <a:r>
                        <a:rPr lang="ro-RO" sz="800">
                          <a:effectLst/>
                        </a:rPr>
                        <a:t>Europeana cat si din cadrul ocupational.</a:t>
                      </a:r>
                      <a:endParaRPr lang="en-US"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222" marR="36222" marT="0" marB="0"/>
                </a:tc>
                <a:extLst>
                  <a:ext uri="{0D108BD9-81ED-4DB2-BD59-A6C34878D82A}">
                    <a16:rowId xmlns:a16="http://schemas.microsoft.com/office/drawing/2014/main" val="1873896610"/>
                  </a:ext>
                </a:extLst>
              </a:tr>
              <a:tr h="1141184">
                <a:tc>
                  <a:txBody>
                    <a:bodyPr/>
                    <a:lstStyle/>
                    <a:p>
                      <a:pPr marL="0" marR="0" algn="just">
                        <a:spcBef>
                          <a:spcPts val="0"/>
                        </a:spcBef>
                        <a:spcAft>
                          <a:spcPts val="0"/>
                        </a:spcAft>
                      </a:pPr>
                      <a:r>
                        <a:rPr lang="ro-RO" sz="800">
                          <a:effectLst/>
                        </a:rPr>
                        <a:t>A3.2 Crearea unui sistem de informare coordonata, in ambele sensuri: de la companii/sectorul privat catre reteau  unitatilor de invatamant privind nevoile lor de instruire, precum si de la unitatile de invatamant catre intreprinderi, pentru a raspunde nevoilor actuale si viitoare ale pietei muncii la nivel regional /local</a:t>
                      </a:r>
                      <a:endParaRPr lang="en-US" sz="800">
                        <a:effectLst/>
                      </a:endParaRPr>
                    </a:p>
                    <a:p>
                      <a:pPr marL="0" marR="0" algn="just">
                        <a:spcBef>
                          <a:spcPts val="0"/>
                        </a:spcBef>
                        <a:spcAft>
                          <a:spcPts val="0"/>
                        </a:spcAft>
                      </a:pPr>
                      <a:r>
                        <a:rPr lang="ro-RO" sz="800">
                          <a:effectLst/>
                        </a:rPr>
                        <a:t>Durata :L4-L24</a:t>
                      </a:r>
                      <a:endParaRPr lang="en-US" sz="800">
                        <a:effectLst/>
                      </a:endParaRPr>
                    </a:p>
                    <a:p>
                      <a:pPr marL="0" marR="0" algn="just">
                        <a:spcBef>
                          <a:spcPts val="0"/>
                        </a:spcBef>
                        <a:spcAft>
                          <a:spcPts val="0"/>
                        </a:spcAft>
                      </a:pPr>
                      <a:r>
                        <a:rPr lang="ro-RO" sz="800">
                          <a:effectLst/>
                        </a:rPr>
                        <a:t>Modalitatea de implementare</a:t>
                      </a:r>
                      <a:endParaRPr lang="en-US" sz="800">
                        <a:effectLst/>
                      </a:endParaRPr>
                    </a:p>
                    <a:p>
                      <a:pPr marL="0" marR="0" algn="just">
                        <a:spcBef>
                          <a:spcPts val="0"/>
                        </a:spcBef>
                        <a:spcAft>
                          <a:spcPts val="0"/>
                        </a:spcAft>
                      </a:pPr>
                      <a:r>
                        <a:rPr lang="ro-RO" sz="800">
                          <a:effectLst/>
                        </a:rPr>
                        <a:t>Subactivitatea presupune realizarea unei platforma informatice pentru coordonarea proceselor</a:t>
                      </a:r>
                      <a:endParaRPr lang="en-US" sz="800">
                        <a:effectLst/>
                      </a:endParaRPr>
                    </a:p>
                    <a:p>
                      <a:pPr marL="0" marR="0" algn="just">
                        <a:spcBef>
                          <a:spcPts val="0"/>
                        </a:spcBef>
                        <a:spcAft>
                          <a:spcPts val="0"/>
                        </a:spcAft>
                      </a:pPr>
                      <a:r>
                        <a:rPr lang="ro-RO" sz="800">
                          <a:effectLst/>
                        </a:rPr>
                        <a:t>de practica, consiliere profesionala si informare in dublu sens privind oportunitatile de invatare</a:t>
                      </a:r>
                      <a:endParaRPr lang="en-US" sz="800">
                        <a:effectLst/>
                      </a:endParaRPr>
                    </a:p>
                    <a:p>
                      <a:pPr marL="0" marR="0" algn="just">
                        <a:spcBef>
                          <a:spcPts val="0"/>
                        </a:spcBef>
                        <a:spcAft>
                          <a:spcPts val="0"/>
                        </a:spcAft>
                      </a:pPr>
                      <a:r>
                        <a:rPr lang="ro-RO" sz="800">
                          <a:effectLst/>
                        </a:rPr>
                        <a:t>si corelare cu nevoile piet ei munciicare va sustine sistemul bifunctional de comunicare scoala</a:t>
                      </a:r>
                      <a:endParaRPr lang="en-US" sz="800">
                        <a:effectLst/>
                      </a:endParaRPr>
                    </a:p>
                    <a:p>
                      <a:pPr marL="0" marR="0" algn="just">
                        <a:spcBef>
                          <a:spcPts val="0"/>
                        </a:spcBef>
                        <a:spcAft>
                          <a:spcPts val="0"/>
                        </a:spcAft>
                      </a:pPr>
                      <a:r>
                        <a:rPr lang="ro-RO" sz="800">
                          <a:effectLst/>
                        </a:rPr>
                        <a:t>–mediu de afaceri si invers in vederea crearii de noi parteneriate pentru derularea de activitati</a:t>
                      </a:r>
                      <a:endParaRPr lang="en-US" sz="800">
                        <a:effectLst/>
                      </a:endParaRPr>
                    </a:p>
                    <a:p>
                      <a:pPr marL="0" marR="0" algn="just">
                        <a:spcBef>
                          <a:spcPts val="0"/>
                        </a:spcBef>
                        <a:spcAft>
                          <a:spcPts val="0"/>
                        </a:spcAft>
                      </a:pPr>
                      <a:r>
                        <a:rPr lang="ro-RO" sz="800">
                          <a:effectLst/>
                        </a:rPr>
                        <a:t>practice, postarea de anunturi de ocupare a unor posturi, postarea de noutati privind domeniile</a:t>
                      </a:r>
                      <a:endParaRPr lang="en-US" sz="800">
                        <a:effectLst/>
                      </a:endParaRPr>
                    </a:p>
                    <a:p>
                      <a:pPr marL="0" marR="0" algn="just">
                        <a:spcBef>
                          <a:spcPts val="0"/>
                        </a:spcBef>
                        <a:spcAft>
                          <a:spcPts val="0"/>
                        </a:spcAft>
                      </a:pPr>
                      <a:r>
                        <a:rPr lang="ro-RO" sz="800">
                          <a:effectLst/>
                        </a:rPr>
                        <a:t>de pregatire nou introduse de anumite licee si scoli profesionale de unde companiile isi pot</a:t>
                      </a:r>
                      <a:endParaRPr lang="en-US" sz="800">
                        <a:effectLst/>
                      </a:endParaRPr>
                    </a:p>
                    <a:p>
                      <a:pPr marL="0" marR="0" algn="just">
                        <a:spcBef>
                          <a:spcPts val="0"/>
                        </a:spcBef>
                        <a:spcAft>
                          <a:spcPts val="0"/>
                        </a:spcAft>
                      </a:pPr>
                      <a:r>
                        <a:rPr lang="ro-RO" sz="800">
                          <a:effectLst/>
                        </a:rPr>
                        <a:t>recruta interni si viitori angajati.</a:t>
                      </a:r>
                      <a:endParaRPr lang="en-US"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222" marR="36222" marT="0" marB="0"/>
                </a:tc>
                <a:extLst>
                  <a:ext uri="{0D108BD9-81ED-4DB2-BD59-A6C34878D82A}">
                    <a16:rowId xmlns:a16="http://schemas.microsoft.com/office/drawing/2014/main" val="3081122012"/>
                  </a:ext>
                </a:extLst>
              </a:tr>
              <a:tr h="1630263">
                <a:tc>
                  <a:txBody>
                    <a:bodyPr/>
                    <a:lstStyle/>
                    <a:p>
                      <a:pPr marL="0" marR="0" algn="just">
                        <a:spcBef>
                          <a:spcPts val="0"/>
                        </a:spcBef>
                        <a:spcAft>
                          <a:spcPts val="0"/>
                        </a:spcAft>
                      </a:pPr>
                      <a:r>
                        <a:rPr lang="ro-RO" sz="800" dirty="0">
                          <a:effectLst/>
                        </a:rPr>
                        <a:t>A4.1. Activitati de tip Firma de Exercitiu</a:t>
                      </a:r>
                      <a:endParaRPr lang="en-US" sz="800" dirty="0">
                        <a:effectLst/>
                      </a:endParaRPr>
                    </a:p>
                    <a:p>
                      <a:pPr marL="0" marR="0" algn="just">
                        <a:spcBef>
                          <a:spcPts val="0"/>
                        </a:spcBef>
                        <a:spcAft>
                          <a:spcPts val="0"/>
                        </a:spcAft>
                      </a:pPr>
                      <a:r>
                        <a:rPr lang="ro-RO" sz="800" dirty="0">
                          <a:effectLst/>
                        </a:rPr>
                        <a:t>Durata :L2-L23</a:t>
                      </a:r>
                      <a:endParaRPr lang="en-US" sz="800" dirty="0">
                        <a:effectLst/>
                      </a:endParaRPr>
                    </a:p>
                    <a:p>
                      <a:pPr marL="0" marR="0" algn="just">
                        <a:spcBef>
                          <a:spcPts val="0"/>
                        </a:spcBef>
                        <a:spcAft>
                          <a:spcPts val="0"/>
                        </a:spcAft>
                      </a:pPr>
                      <a:r>
                        <a:rPr lang="ro-RO" sz="800" dirty="0">
                          <a:effectLst/>
                        </a:rPr>
                        <a:t>Modalitatea de implementare</a:t>
                      </a:r>
                      <a:endParaRPr lang="en-US" sz="800" dirty="0">
                        <a:effectLst/>
                      </a:endParaRPr>
                    </a:p>
                    <a:p>
                      <a:pPr marL="0" marR="0" algn="just">
                        <a:spcBef>
                          <a:spcPts val="0"/>
                        </a:spcBef>
                        <a:spcAft>
                          <a:spcPts val="0"/>
                        </a:spcAft>
                      </a:pPr>
                      <a:r>
                        <a:rPr lang="ro-RO" sz="800" dirty="0">
                          <a:effectLst/>
                        </a:rPr>
                        <a:t>Firmele de exercitiu care se vor infiinta in cadrul proiectului sunt dedicate pregatirii suplimentare a elevilor (181 de elevi, membri GT, urmand programul de pregatire liceal tehnologic /profesional/postliceal) prin desfasurarea de activitati practice in domeniile de studiu (inregistrarea firmelor de exercitiu pe platforma ROCT, organizarea administrativa, intrarea pe</a:t>
                      </a:r>
                      <a:endParaRPr lang="en-US" sz="800" dirty="0">
                        <a:effectLst/>
                      </a:endParaRPr>
                    </a:p>
                    <a:p>
                      <a:pPr marL="0" marR="0" algn="just">
                        <a:spcBef>
                          <a:spcPts val="0"/>
                        </a:spcBef>
                        <a:spcAft>
                          <a:spcPts val="0"/>
                        </a:spcAft>
                      </a:pPr>
                      <a:r>
                        <a:rPr lang="ro-RO" sz="800" dirty="0">
                          <a:effectLst/>
                        </a:rPr>
                        <a:t>piata a firmei, achizitii, vanzari, personal, marketing) ceea ce-i va ajuta pe tineri sa-si consolideze cunostintele, sa-si dezvolte spiritul antreprenorial, managerial si sa devina mai competitivi.</a:t>
                      </a:r>
                      <a:endParaRPr lang="en-US" sz="800" dirty="0">
                        <a:effectLst/>
                      </a:endParaRPr>
                    </a:p>
                    <a:p>
                      <a:pPr marL="0" marR="0" algn="just">
                        <a:spcBef>
                          <a:spcPts val="0"/>
                        </a:spcBef>
                        <a:spcAft>
                          <a:spcPts val="0"/>
                        </a:spcAft>
                      </a:pPr>
                      <a:r>
                        <a:rPr lang="ro-RO" sz="800" dirty="0">
                          <a:effectLst/>
                        </a:rPr>
                        <a:t>Astfel, in cadrul proiectul se vor infiinta in total 21 de firme de exercitiu, iar la fiecare dintre</a:t>
                      </a:r>
                      <a:endParaRPr lang="en-US" sz="800" dirty="0">
                        <a:effectLst/>
                      </a:endParaRPr>
                    </a:p>
                    <a:p>
                      <a:pPr marL="0" marR="0" algn="just">
                        <a:spcBef>
                          <a:spcPts val="0"/>
                        </a:spcBef>
                        <a:spcAft>
                          <a:spcPts val="0"/>
                        </a:spcAft>
                      </a:pPr>
                      <a:r>
                        <a:rPr lang="ro-RO" sz="800" dirty="0">
                          <a:effectLst/>
                        </a:rPr>
                        <a:t>acestea vor efectua programul de practica cate aproximativ 5 membri ai grupului tinta de la</a:t>
                      </a:r>
                      <a:endParaRPr lang="en-US" sz="800" dirty="0">
                        <a:effectLst/>
                      </a:endParaRPr>
                    </a:p>
                    <a:p>
                      <a:pPr marL="0" marR="0" algn="just">
                        <a:spcBef>
                          <a:spcPts val="0"/>
                        </a:spcBef>
                        <a:spcAft>
                          <a:spcPts val="0"/>
                        </a:spcAft>
                      </a:pPr>
                      <a:r>
                        <a:rPr lang="ro-RO" sz="800" dirty="0">
                          <a:effectLst/>
                        </a:rPr>
                        <a:t>liceu. Infiintarea celor 21 de firme de exercitiu reprezinta inclusiv un element de valoare</a:t>
                      </a:r>
                      <a:endParaRPr lang="en-US" sz="800" dirty="0">
                        <a:effectLst/>
                      </a:endParaRPr>
                    </a:p>
                    <a:p>
                      <a:pPr marL="0" marR="0" algn="just">
                        <a:spcBef>
                          <a:spcPts val="0"/>
                        </a:spcBef>
                        <a:spcAft>
                          <a:spcPts val="0"/>
                        </a:spcAft>
                      </a:pPr>
                      <a:r>
                        <a:rPr lang="ro-RO" sz="800" dirty="0">
                          <a:effectLst/>
                        </a:rPr>
                        <a:t>adaugata al acestei activitati. Programul de practica derulat de elevi prin intermediul firmelor de</a:t>
                      </a:r>
                      <a:endParaRPr lang="en-US" sz="800" dirty="0">
                        <a:effectLst/>
                      </a:endParaRPr>
                    </a:p>
                    <a:p>
                      <a:pPr marL="0" marR="0" algn="just">
                        <a:spcBef>
                          <a:spcPts val="0"/>
                        </a:spcBef>
                        <a:spcAft>
                          <a:spcPts val="0"/>
                        </a:spcAft>
                      </a:pPr>
                      <a:r>
                        <a:rPr lang="ro-RO" sz="800" dirty="0">
                          <a:effectLst/>
                        </a:rPr>
                        <a:t>exercitiu va fi de 120 ore, conform planului de invatamant al specializarii acestora. Cei 181</a:t>
                      </a:r>
                      <a:endParaRPr lang="en-US" sz="800" dirty="0">
                        <a:effectLst/>
                      </a:endParaRPr>
                    </a:p>
                    <a:p>
                      <a:pPr marL="0" marR="0" algn="just">
                        <a:spcBef>
                          <a:spcPts val="0"/>
                        </a:spcBef>
                        <a:spcAft>
                          <a:spcPts val="0"/>
                        </a:spcAft>
                      </a:pPr>
                      <a:r>
                        <a:rPr lang="ro-RO" sz="800" dirty="0">
                          <a:effectLst/>
                        </a:rPr>
                        <a:t>elevi de liceu, membri GT, vor continua apoi programul de practica la parteneri din domeniile</a:t>
                      </a:r>
                      <a:endParaRPr lang="en-US" sz="800" dirty="0">
                        <a:effectLst/>
                      </a:endParaRPr>
                    </a:p>
                    <a:p>
                      <a:pPr marL="0" marR="0" algn="just">
                        <a:spcBef>
                          <a:spcPts val="0"/>
                        </a:spcBef>
                        <a:spcAft>
                          <a:spcPts val="0"/>
                        </a:spcAft>
                      </a:pPr>
                      <a:r>
                        <a:rPr lang="ro-RO" sz="800" dirty="0">
                          <a:effectLst/>
                        </a:rPr>
                        <a:t>SNC/SNCDI</a:t>
                      </a:r>
                      <a:endParaRPr lang="en-US" sz="800" dirty="0">
                        <a:effectLst/>
                      </a:endParaRPr>
                    </a:p>
                    <a:p>
                      <a:pPr marL="0" marR="0" algn="just">
                        <a:spcBef>
                          <a:spcPts val="0"/>
                        </a:spcBef>
                        <a:spcAft>
                          <a:spcPts val="0"/>
                        </a:spcAft>
                      </a:pPr>
                      <a:r>
                        <a:rPr lang="ro-RO" sz="800" dirty="0">
                          <a:effectLst/>
                        </a:rPr>
                        <a:t> </a:t>
                      </a:r>
                      <a:endParaRPr lang="en-US"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222" marR="36222" marT="0" marB="0"/>
                </a:tc>
                <a:extLst>
                  <a:ext uri="{0D108BD9-81ED-4DB2-BD59-A6C34878D82A}">
                    <a16:rowId xmlns:a16="http://schemas.microsoft.com/office/drawing/2014/main" val="3475154006"/>
                  </a:ext>
                </a:extLst>
              </a:tr>
            </a:tbl>
          </a:graphicData>
        </a:graphic>
      </p:graphicFrame>
    </p:spTree>
    <p:extLst>
      <p:ext uri="{BB962C8B-B14F-4D97-AF65-F5344CB8AC3E}">
        <p14:creationId xmlns:p14="http://schemas.microsoft.com/office/powerpoint/2010/main" val="216351477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TM03457491[[fn=Metropolitan]]</Template>
  <TotalTime>14</TotalTime>
  <Words>3744</Words>
  <Application>Microsoft Office PowerPoint</Application>
  <PresentationFormat>Widescreen</PresentationFormat>
  <Paragraphs>220</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Times New Roman</vt:lpstr>
      <vt:lpstr>Tw Cen MT</vt:lpstr>
      <vt:lpstr>Circuit</vt:lpstr>
      <vt:lpstr>POCU/633/6/14/132407   „Practica-Primul pas spre succes” </vt:lpstr>
      <vt:lpstr>Obiectivul general al proiectului/Scopul proiectului </vt:lpstr>
      <vt:lpstr>Obiectivele specifice ale proiectului </vt:lpstr>
      <vt:lpstr>Rezultate asteptate </vt:lpstr>
      <vt:lpstr>Rezultate asteptate </vt:lpstr>
      <vt:lpstr>Rezultate asteptate </vt:lpstr>
      <vt:lpstr>Rezultate asteptate </vt:lpstr>
      <vt:lpstr>Activitati previzionate </vt:lpstr>
      <vt:lpstr>Activitati previzionate </vt:lpstr>
      <vt:lpstr>Activitati previzionate </vt:lpstr>
      <vt:lpstr>Indicatori prestabiliti de rezultat </vt:lpstr>
      <vt:lpstr>Indicatori prestabiliti de realizare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POCU/633/6/14/132407   „Practica-Primul pas spre succes” </dc:title>
  <dc:creator>Iulia Abaluta</dc:creator>
  <cp:lastModifiedBy>Iulia Abaluta</cp:lastModifiedBy>
  <cp:revision>1</cp:revision>
  <dcterms:created xsi:type="dcterms:W3CDTF">2022-03-02T07:22:32Z</dcterms:created>
  <dcterms:modified xsi:type="dcterms:W3CDTF">2022-03-02T07:36:43Z</dcterms:modified>
</cp:coreProperties>
</file>